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68" r:id="rId4"/>
    <p:sldId id="257" r:id="rId5"/>
    <p:sldId id="258" r:id="rId6"/>
    <p:sldId id="259" r:id="rId7"/>
    <p:sldId id="261" r:id="rId8"/>
    <p:sldId id="262" r:id="rId9"/>
    <p:sldId id="263" r:id="rId10"/>
    <p:sldId id="260" r:id="rId11"/>
    <p:sldId id="264" r:id="rId12"/>
    <p:sldId id="269" r:id="rId13"/>
    <p:sldId id="265" r:id="rId14"/>
    <p:sldId id="266" r:id="rId15"/>
    <p:sldId id="267" r:id="rId16"/>
    <p:sldId id="270" r:id="rId17"/>
    <p:sldId id="271" r:id="rId18"/>
    <p:sldId id="272" r:id="rId19"/>
    <p:sldId id="27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BE29E-EBD9-46A9-8873-C5B493F975B0}"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22181D3-93D4-4F37-B6E6-FEA7125F1910}">
      <dgm:prSet phldrT="[Текст]"/>
      <dgm:spPr/>
      <dgm:t>
        <a:bodyPr/>
        <a:lstStyle/>
        <a:p>
          <a:r>
            <a:rPr lang="kk-KZ" dirty="0" smtClean="0">
              <a:latin typeface="+mj-lt"/>
            </a:rPr>
            <a:t>Сегменттелген нейтрофилдер</a:t>
          </a:r>
          <a:endParaRPr lang="ru-RU" dirty="0">
            <a:latin typeface="+mj-lt"/>
          </a:endParaRPr>
        </a:p>
      </dgm:t>
    </dgm:pt>
    <dgm:pt modelId="{39AEACF1-D5E3-45FA-94D4-0ED5F1B0BDAB}" type="parTrans" cxnId="{741A69AA-D821-479D-8CB2-CACFB42ECE6D}">
      <dgm:prSet/>
      <dgm:spPr/>
      <dgm:t>
        <a:bodyPr/>
        <a:lstStyle/>
        <a:p>
          <a:endParaRPr lang="ru-RU"/>
        </a:p>
      </dgm:t>
    </dgm:pt>
    <dgm:pt modelId="{6BF98F9D-FBBA-44EA-BBD3-515B3961CF13}" type="sibTrans" cxnId="{741A69AA-D821-479D-8CB2-CACFB42ECE6D}">
      <dgm:prSet/>
      <dgm:spPr/>
      <dgm:t>
        <a:bodyPr/>
        <a:lstStyle/>
        <a:p>
          <a:endParaRPr lang="ru-RU"/>
        </a:p>
      </dgm:t>
    </dgm:pt>
    <dgm:pt modelId="{FA99ED06-E33C-439B-BF08-D69AFBFF819A}">
      <dgm:prSet phldrT="[Текст]"/>
      <dgm:spPr/>
      <dgm:t>
        <a:bodyPr/>
        <a:lstStyle/>
        <a:p>
          <a:r>
            <a:rPr lang="kk-KZ" dirty="0" smtClean="0">
              <a:latin typeface="+mj-lt"/>
            </a:rPr>
            <a:t>Сегменттелген эозинофилдер</a:t>
          </a:r>
          <a:endParaRPr lang="ru-RU" dirty="0">
            <a:latin typeface="+mj-lt"/>
          </a:endParaRPr>
        </a:p>
      </dgm:t>
    </dgm:pt>
    <dgm:pt modelId="{8905812D-3F13-44C6-AAF6-8B0EFA688D67}" type="parTrans" cxnId="{6036EE81-74B4-4FFE-B077-859D8EEC4DB8}">
      <dgm:prSet/>
      <dgm:spPr/>
      <dgm:t>
        <a:bodyPr/>
        <a:lstStyle/>
        <a:p>
          <a:endParaRPr lang="ru-RU"/>
        </a:p>
      </dgm:t>
    </dgm:pt>
    <dgm:pt modelId="{97E9DCF7-C4E7-4C1D-8574-413CE50B24F7}" type="sibTrans" cxnId="{6036EE81-74B4-4FFE-B077-859D8EEC4DB8}">
      <dgm:prSet/>
      <dgm:spPr/>
      <dgm:t>
        <a:bodyPr/>
        <a:lstStyle/>
        <a:p>
          <a:endParaRPr lang="ru-RU"/>
        </a:p>
      </dgm:t>
    </dgm:pt>
    <dgm:pt modelId="{7B6DC7D6-FBB3-4BF3-AC56-ED2BD8E9D24E}">
      <dgm:prSet phldrT="[Текст]"/>
      <dgm:spPr/>
      <dgm:t>
        <a:bodyPr/>
        <a:lstStyle/>
        <a:p>
          <a:r>
            <a:rPr lang="kk-KZ" dirty="0" smtClean="0">
              <a:latin typeface="+mj-lt"/>
            </a:rPr>
            <a:t>Сегменттелген базофилдер</a:t>
          </a:r>
          <a:endParaRPr lang="ru-RU" dirty="0">
            <a:latin typeface="+mj-lt"/>
          </a:endParaRPr>
        </a:p>
      </dgm:t>
    </dgm:pt>
    <dgm:pt modelId="{CC24E428-4A8E-4340-9192-3A09D5FDE21A}" type="parTrans" cxnId="{8EE6A645-A222-4056-AFD0-6BBBB41524E7}">
      <dgm:prSet/>
      <dgm:spPr/>
      <dgm:t>
        <a:bodyPr/>
        <a:lstStyle/>
        <a:p>
          <a:endParaRPr lang="ru-RU"/>
        </a:p>
      </dgm:t>
    </dgm:pt>
    <dgm:pt modelId="{15A161C7-A0F6-44A0-9E3F-5CEC1E15F72E}" type="sibTrans" cxnId="{8EE6A645-A222-4056-AFD0-6BBBB41524E7}">
      <dgm:prSet/>
      <dgm:spPr/>
      <dgm:t>
        <a:bodyPr/>
        <a:lstStyle/>
        <a:p>
          <a:endParaRPr lang="ru-RU"/>
        </a:p>
      </dgm:t>
    </dgm:pt>
    <dgm:pt modelId="{EAFDBF40-B646-4D27-9310-F20C92CE26B6}" type="pres">
      <dgm:prSet presAssocID="{4E6BE29E-EBD9-46A9-8873-C5B493F975B0}" presName="Name0" presStyleCnt="0">
        <dgm:presLayoutVars>
          <dgm:chMax val="7"/>
          <dgm:chPref val="7"/>
          <dgm:dir/>
        </dgm:presLayoutVars>
      </dgm:prSet>
      <dgm:spPr/>
      <dgm:t>
        <a:bodyPr/>
        <a:lstStyle/>
        <a:p>
          <a:endParaRPr lang="ru-RU"/>
        </a:p>
      </dgm:t>
    </dgm:pt>
    <dgm:pt modelId="{DE5B6203-9D76-4367-A003-AE4D621862CA}" type="pres">
      <dgm:prSet presAssocID="{4E6BE29E-EBD9-46A9-8873-C5B493F975B0}" presName="Name1" presStyleCnt="0"/>
      <dgm:spPr/>
    </dgm:pt>
    <dgm:pt modelId="{DFCD8CB1-F8BB-479A-BBB1-D65839186A7E}" type="pres">
      <dgm:prSet presAssocID="{4E6BE29E-EBD9-46A9-8873-C5B493F975B0}" presName="cycle" presStyleCnt="0"/>
      <dgm:spPr/>
    </dgm:pt>
    <dgm:pt modelId="{2DA2ACE1-6AA7-4620-BD8D-8B4A211588CA}" type="pres">
      <dgm:prSet presAssocID="{4E6BE29E-EBD9-46A9-8873-C5B493F975B0}" presName="srcNode" presStyleLbl="node1" presStyleIdx="0" presStyleCnt="3"/>
      <dgm:spPr/>
    </dgm:pt>
    <dgm:pt modelId="{B90137AD-EA55-41F0-BA06-24D0C43C2E0D}" type="pres">
      <dgm:prSet presAssocID="{4E6BE29E-EBD9-46A9-8873-C5B493F975B0}" presName="conn" presStyleLbl="parChTrans1D2" presStyleIdx="0" presStyleCnt="1"/>
      <dgm:spPr/>
      <dgm:t>
        <a:bodyPr/>
        <a:lstStyle/>
        <a:p>
          <a:endParaRPr lang="ru-RU"/>
        </a:p>
      </dgm:t>
    </dgm:pt>
    <dgm:pt modelId="{BBF6A241-2C05-4FC1-8AC8-9F0591F6FC88}" type="pres">
      <dgm:prSet presAssocID="{4E6BE29E-EBD9-46A9-8873-C5B493F975B0}" presName="extraNode" presStyleLbl="node1" presStyleIdx="0" presStyleCnt="3"/>
      <dgm:spPr/>
    </dgm:pt>
    <dgm:pt modelId="{55B85524-8E34-46F1-97BA-13343974127C}" type="pres">
      <dgm:prSet presAssocID="{4E6BE29E-EBD9-46A9-8873-C5B493F975B0}" presName="dstNode" presStyleLbl="node1" presStyleIdx="0" presStyleCnt="3"/>
      <dgm:spPr/>
    </dgm:pt>
    <dgm:pt modelId="{172F35D8-9822-40CF-B5B0-6CBF9767CDCF}" type="pres">
      <dgm:prSet presAssocID="{722181D3-93D4-4F37-B6E6-FEA7125F1910}" presName="text_1" presStyleLbl="node1" presStyleIdx="0" presStyleCnt="3">
        <dgm:presLayoutVars>
          <dgm:bulletEnabled val="1"/>
        </dgm:presLayoutVars>
      </dgm:prSet>
      <dgm:spPr/>
      <dgm:t>
        <a:bodyPr/>
        <a:lstStyle/>
        <a:p>
          <a:endParaRPr lang="ru-RU"/>
        </a:p>
      </dgm:t>
    </dgm:pt>
    <dgm:pt modelId="{62308579-E700-448A-A6B5-5E18F4BD1460}" type="pres">
      <dgm:prSet presAssocID="{722181D3-93D4-4F37-B6E6-FEA7125F1910}" presName="accent_1" presStyleCnt="0"/>
      <dgm:spPr/>
    </dgm:pt>
    <dgm:pt modelId="{D6081CB1-7B00-42BE-9A59-DC8B73909418}" type="pres">
      <dgm:prSet presAssocID="{722181D3-93D4-4F37-B6E6-FEA7125F1910}" presName="accentRepeatNode" presStyleLbl="solidFgAcc1" presStyleIdx="0" presStyleCnt="3"/>
      <dgm:spPr/>
    </dgm:pt>
    <dgm:pt modelId="{4084F2A3-7729-4E7F-A590-67F8B2F562DA}" type="pres">
      <dgm:prSet presAssocID="{FA99ED06-E33C-439B-BF08-D69AFBFF819A}" presName="text_2" presStyleLbl="node1" presStyleIdx="1" presStyleCnt="3">
        <dgm:presLayoutVars>
          <dgm:bulletEnabled val="1"/>
        </dgm:presLayoutVars>
      </dgm:prSet>
      <dgm:spPr/>
      <dgm:t>
        <a:bodyPr/>
        <a:lstStyle/>
        <a:p>
          <a:endParaRPr lang="ru-RU"/>
        </a:p>
      </dgm:t>
    </dgm:pt>
    <dgm:pt modelId="{D8D3E01B-7C3C-46F5-9BEE-1C8698534845}" type="pres">
      <dgm:prSet presAssocID="{FA99ED06-E33C-439B-BF08-D69AFBFF819A}" presName="accent_2" presStyleCnt="0"/>
      <dgm:spPr/>
    </dgm:pt>
    <dgm:pt modelId="{FCD37865-D91F-4494-9B0E-60170DD0D908}" type="pres">
      <dgm:prSet presAssocID="{FA99ED06-E33C-439B-BF08-D69AFBFF819A}" presName="accentRepeatNode" presStyleLbl="solidFgAcc1" presStyleIdx="1" presStyleCnt="3"/>
      <dgm:spPr/>
    </dgm:pt>
    <dgm:pt modelId="{429B5DA2-ECFA-449A-9461-2E71EE587C69}" type="pres">
      <dgm:prSet presAssocID="{7B6DC7D6-FBB3-4BF3-AC56-ED2BD8E9D24E}" presName="text_3" presStyleLbl="node1" presStyleIdx="2" presStyleCnt="3">
        <dgm:presLayoutVars>
          <dgm:bulletEnabled val="1"/>
        </dgm:presLayoutVars>
      </dgm:prSet>
      <dgm:spPr/>
      <dgm:t>
        <a:bodyPr/>
        <a:lstStyle/>
        <a:p>
          <a:endParaRPr lang="ru-RU"/>
        </a:p>
      </dgm:t>
    </dgm:pt>
    <dgm:pt modelId="{DA62CAD0-CCB5-413C-8717-B31188C622C2}" type="pres">
      <dgm:prSet presAssocID="{7B6DC7D6-FBB3-4BF3-AC56-ED2BD8E9D24E}" presName="accent_3" presStyleCnt="0"/>
      <dgm:spPr/>
    </dgm:pt>
    <dgm:pt modelId="{7F45F7F1-837A-4FD1-84CB-CCFB32052635}" type="pres">
      <dgm:prSet presAssocID="{7B6DC7D6-FBB3-4BF3-AC56-ED2BD8E9D24E}" presName="accentRepeatNode" presStyleLbl="solidFgAcc1" presStyleIdx="2" presStyleCnt="3"/>
      <dgm:spPr/>
    </dgm:pt>
  </dgm:ptLst>
  <dgm:cxnLst>
    <dgm:cxn modelId="{6036EE81-74B4-4FFE-B077-859D8EEC4DB8}" srcId="{4E6BE29E-EBD9-46A9-8873-C5B493F975B0}" destId="{FA99ED06-E33C-439B-BF08-D69AFBFF819A}" srcOrd="1" destOrd="0" parTransId="{8905812D-3F13-44C6-AAF6-8B0EFA688D67}" sibTransId="{97E9DCF7-C4E7-4C1D-8574-413CE50B24F7}"/>
    <dgm:cxn modelId="{6D5E6F89-26E7-42E7-8679-3AF8FFDF7CF0}" type="presOf" srcId="{6BF98F9D-FBBA-44EA-BBD3-515B3961CF13}" destId="{B90137AD-EA55-41F0-BA06-24D0C43C2E0D}" srcOrd="0" destOrd="0" presId="urn:microsoft.com/office/officeart/2008/layout/VerticalCurvedList"/>
    <dgm:cxn modelId="{8EE6A645-A222-4056-AFD0-6BBBB41524E7}" srcId="{4E6BE29E-EBD9-46A9-8873-C5B493F975B0}" destId="{7B6DC7D6-FBB3-4BF3-AC56-ED2BD8E9D24E}" srcOrd="2" destOrd="0" parTransId="{CC24E428-4A8E-4340-9192-3A09D5FDE21A}" sibTransId="{15A161C7-A0F6-44A0-9E3F-5CEC1E15F72E}"/>
    <dgm:cxn modelId="{2AE93BA5-4FD3-42CE-A47D-C749B389C04E}" type="presOf" srcId="{7B6DC7D6-FBB3-4BF3-AC56-ED2BD8E9D24E}" destId="{429B5DA2-ECFA-449A-9461-2E71EE587C69}" srcOrd="0" destOrd="0" presId="urn:microsoft.com/office/officeart/2008/layout/VerticalCurvedList"/>
    <dgm:cxn modelId="{372A0698-5D6B-4FDC-82E2-02214F622EDA}" type="presOf" srcId="{FA99ED06-E33C-439B-BF08-D69AFBFF819A}" destId="{4084F2A3-7729-4E7F-A590-67F8B2F562DA}" srcOrd="0" destOrd="0" presId="urn:microsoft.com/office/officeart/2008/layout/VerticalCurvedList"/>
    <dgm:cxn modelId="{87D6A7FA-134A-47BF-A8DC-F622C47D7A40}" type="presOf" srcId="{4E6BE29E-EBD9-46A9-8873-C5B493F975B0}" destId="{EAFDBF40-B646-4D27-9310-F20C92CE26B6}" srcOrd="0" destOrd="0" presId="urn:microsoft.com/office/officeart/2008/layout/VerticalCurvedList"/>
    <dgm:cxn modelId="{741A69AA-D821-479D-8CB2-CACFB42ECE6D}" srcId="{4E6BE29E-EBD9-46A9-8873-C5B493F975B0}" destId="{722181D3-93D4-4F37-B6E6-FEA7125F1910}" srcOrd="0" destOrd="0" parTransId="{39AEACF1-D5E3-45FA-94D4-0ED5F1B0BDAB}" sibTransId="{6BF98F9D-FBBA-44EA-BBD3-515B3961CF13}"/>
    <dgm:cxn modelId="{2CB20378-E42B-4515-B805-2071E8AF7281}" type="presOf" srcId="{722181D3-93D4-4F37-B6E6-FEA7125F1910}" destId="{172F35D8-9822-40CF-B5B0-6CBF9767CDCF}" srcOrd="0" destOrd="0" presId="urn:microsoft.com/office/officeart/2008/layout/VerticalCurvedList"/>
    <dgm:cxn modelId="{A6700963-2EF9-487D-8999-B7117AC390E0}" type="presParOf" srcId="{EAFDBF40-B646-4D27-9310-F20C92CE26B6}" destId="{DE5B6203-9D76-4367-A003-AE4D621862CA}" srcOrd="0" destOrd="0" presId="urn:microsoft.com/office/officeart/2008/layout/VerticalCurvedList"/>
    <dgm:cxn modelId="{723D8862-C2DA-4E74-850F-A82D5B390A8D}" type="presParOf" srcId="{DE5B6203-9D76-4367-A003-AE4D621862CA}" destId="{DFCD8CB1-F8BB-479A-BBB1-D65839186A7E}" srcOrd="0" destOrd="0" presId="urn:microsoft.com/office/officeart/2008/layout/VerticalCurvedList"/>
    <dgm:cxn modelId="{B2DBB076-981D-4997-A312-A5D05B22FA9F}" type="presParOf" srcId="{DFCD8CB1-F8BB-479A-BBB1-D65839186A7E}" destId="{2DA2ACE1-6AA7-4620-BD8D-8B4A211588CA}" srcOrd="0" destOrd="0" presId="urn:microsoft.com/office/officeart/2008/layout/VerticalCurvedList"/>
    <dgm:cxn modelId="{DCD5FFCC-305F-44D0-821F-0963E10B867E}" type="presParOf" srcId="{DFCD8CB1-F8BB-479A-BBB1-D65839186A7E}" destId="{B90137AD-EA55-41F0-BA06-24D0C43C2E0D}" srcOrd="1" destOrd="0" presId="urn:microsoft.com/office/officeart/2008/layout/VerticalCurvedList"/>
    <dgm:cxn modelId="{09171CDA-6AC3-4A98-A331-4A7651383072}" type="presParOf" srcId="{DFCD8CB1-F8BB-479A-BBB1-D65839186A7E}" destId="{BBF6A241-2C05-4FC1-8AC8-9F0591F6FC88}" srcOrd="2" destOrd="0" presId="urn:microsoft.com/office/officeart/2008/layout/VerticalCurvedList"/>
    <dgm:cxn modelId="{9ECFC0AC-CE4F-494D-BE15-1DC49AA73352}" type="presParOf" srcId="{DFCD8CB1-F8BB-479A-BBB1-D65839186A7E}" destId="{55B85524-8E34-46F1-97BA-13343974127C}" srcOrd="3" destOrd="0" presId="urn:microsoft.com/office/officeart/2008/layout/VerticalCurvedList"/>
    <dgm:cxn modelId="{4B83EFAD-FE7E-4CFB-A2A9-F61A084555D6}" type="presParOf" srcId="{DE5B6203-9D76-4367-A003-AE4D621862CA}" destId="{172F35D8-9822-40CF-B5B0-6CBF9767CDCF}" srcOrd="1" destOrd="0" presId="urn:microsoft.com/office/officeart/2008/layout/VerticalCurvedList"/>
    <dgm:cxn modelId="{2079094E-439D-45E4-ADC2-148FECAB1CD4}" type="presParOf" srcId="{DE5B6203-9D76-4367-A003-AE4D621862CA}" destId="{62308579-E700-448A-A6B5-5E18F4BD1460}" srcOrd="2" destOrd="0" presId="urn:microsoft.com/office/officeart/2008/layout/VerticalCurvedList"/>
    <dgm:cxn modelId="{52F9FEAC-535F-40B0-888D-BD6E2F22B28D}" type="presParOf" srcId="{62308579-E700-448A-A6B5-5E18F4BD1460}" destId="{D6081CB1-7B00-42BE-9A59-DC8B73909418}" srcOrd="0" destOrd="0" presId="urn:microsoft.com/office/officeart/2008/layout/VerticalCurvedList"/>
    <dgm:cxn modelId="{152F60D0-7C4A-41CC-AB0A-D50C469DA54C}" type="presParOf" srcId="{DE5B6203-9D76-4367-A003-AE4D621862CA}" destId="{4084F2A3-7729-4E7F-A590-67F8B2F562DA}" srcOrd="3" destOrd="0" presId="urn:microsoft.com/office/officeart/2008/layout/VerticalCurvedList"/>
    <dgm:cxn modelId="{663275D5-D590-47FA-B721-2E2EFA6F9A63}" type="presParOf" srcId="{DE5B6203-9D76-4367-A003-AE4D621862CA}" destId="{D8D3E01B-7C3C-46F5-9BEE-1C8698534845}" srcOrd="4" destOrd="0" presId="urn:microsoft.com/office/officeart/2008/layout/VerticalCurvedList"/>
    <dgm:cxn modelId="{D9C4574D-64FA-4116-A802-888001A167CF}" type="presParOf" srcId="{D8D3E01B-7C3C-46F5-9BEE-1C8698534845}" destId="{FCD37865-D91F-4494-9B0E-60170DD0D908}" srcOrd="0" destOrd="0" presId="urn:microsoft.com/office/officeart/2008/layout/VerticalCurvedList"/>
    <dgm:cxn modelId="{C0E44B12-49A1-4E5E-AC09-1772CD6AA8F4}" type="presParOf" srcId="{DE5B6203-9D76-4367-A003-AE4D621862CA}" destId="{429B5DA2-ECFA-449A-9461-2E71EE587C69}" srcOrd="5" destOrd="0" presId="urn:microsoft.com/office/officeart/2008/layout/VerticalCurvedList"/>
    <dgm:cxn modelId="{A5D83C5E-2F52-48B6-A50E-394A3B994EBC}" type="presParOf" srcId="{DE5B6203-9D76-4367-A003-AE4D621862CA}" destId="{DA62CAD0-CCB5-413C-8717-B31188C622C2}" srcOrd="6" destOrd="0" presId="urn:microsoft.com/office/officeart/2008/layout/VerticalCurvedList"/>
    <dgm:cxn modelId="{F31A190D-7CA9-43FD-9069-C1905AA3743F}" type="presParOf" srcId="{DA62CAD0-CCB5-413C-8717-B31188C622C2}" destId="{7F45F7F1-837A-4FD1-84CB-CCFB320526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4C01E275-4533-4557-A234-1B00C9EAF436}" type="datetimeFigureOut">
              <a:rPr lang="ru-RU" smtClean="0"/>
              <a:t>21.02.2024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35208F5-5743-4730-AC2E-5055E0F502F1}" type="slidenum">
              <a:rPr lang="ru-RU" smtClean="0"/>
              <a:t>‹#›</a:t>
            </a:fld>
            <a:endParaRPr lang="ru-RU"/>
          </a:p>
        </p:txBody>
      </p:sp>
      <p:sp>
        <p:nvSpPr>
          <p:cNvPr id="8" name="Заголовок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7745878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01E275-4533-4557-A234-1B00C9EAF436}" type="datetimeFigureOut">
              <a:rPr lang="ru-RU" smtClean="0"/>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208F5-5743-4730-AC2E-5055E0F502F1}" type="slidenum">
              <a:rPr lang="ru-RU" smtClean="0"/>
              <a:t>‹#›</a:t>
            </a:fld>
            <a:endParaRPr lang="ru-RU"/>
          </a:p>
        </p:txBody>
      </p:sp>
    </p:spTree>
    <p:extLst>
      <p:ext uri="{BB962C8B-B14F-4D97-AF65-F5344CB8AC3E}">
        <p14:creationId xmlns:p14="http://schemas.microsoft.com/office/powerpoint/2010/main" val="41511280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9221216" y="3009902"/>
            <a:ext cx="609600" cy="441325"/>
          </a:xfrm>
        </p:spPr>
        <p:txBody>
          <a:bodyPr/>
          <a:lstStyle/>
          <a:p>
            <a:fld id="{035208F5-5743-4730-AC2E-5055E0F502F1}" type="slidenum">
              <a:rPr lang="ru-RU" smtClean="0"/>
              <a:t>‹#›</a:t>
            </a:fld>
            <a:endParaRPr lang="ru-RU"/>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01E275-4533-4557-A234-1B00C9EAF436}" type="datetimeFigureOut">
              <a:rPr lang="ru-RU" smtClean="0"/>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kumimoji="0" lang="ru-RU" smtClean="0"/>
              <a:t>Образец заголовка</a:t>
            </a:r>
            <a:endParaRPr kumimoji="0" lang="en-US"/>
          </a:p>
        </p:txBody>
      </p:sp>
    </p:spTree>
    <p:extLst>
      <p:ext uri="{BB962C8B-B14F-4D97-AF65-F5344CB8AC3E}">
        <p14:creationId xmlns:p14="http://schemas.microsoft.com/office/powerpoint/2010/main" val="2045076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C01E275-4533-4557-A234-1B00C9EAF436}" type="datetimeFigureOut">
              <a:rPr lang="ru-RU" smtClean="0"/>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5815584" y="1026373"/>
            <a:ext cx="609600" cy="441325"/>
          </a:xfrm>
        </p:spPr>
        <p:txBody>
          <a:bodyPr/>
          <a:lstStyle/>
          <a:p>
            <a:fld id="{035208F5-5743-4730-AC2E-5055E0F502F1}" type="slidenum">
              <a:rPr lang="ru-RU" smtClean="0"/>
              <a:t>‹#›</a:t>
            </a:fld>
            <a:endParaRPr lang="ru-RU"/>
          </a:p>
        </p:txBody>
      </p:sp>
      <p:sp>
        <p:nvSpPr>
          <p:cNvPr id="8" name="Содержимое 7"/>
          <p:cNvSpPr>
            <a:spLocks noGrp="1"/>
          </p:cNvSpPr>
          <p:nvPr>
            <p:ph sz="quarter" idx="1"/>
          </p:nvPr>
        </p:nvSpPr>
        <p:spPr>
          <a:xfrm>
            <a:off x="402336" y="1527048"/>
            <a:ext cx="1133856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6107697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4C01E275-4533-4557-A234-1B00C9EAF436}" type="datetimeFigureOut">
              <a:rPr lang="ru-RU" smtClean="0"/>
              <a:t>21.02.2024</a:t>
            </a:fld>
            <a:endParaRPr lang="ru-RU"/>
          </a:p>
        </p:txBody>
      </p:sp>
      <p:sp>
        <p:nvSpPr>
          <p:cNvPr id="8" name="Прямая соединительная линия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35208F5-5743-4730-AC2E-5055E0F502F1}" type="slidenum">
              <a:rPr lang="ru-RU" smtClean="0"/>
              <a:t>‹#›</a:t>
            </a:fld>
            <a:endParaRPr lang="ru-RU"/>
          </a:p>
        </p:txBody>
      </p:sp>
      <p:sp>
        <p:nvSpPr>
          <p:cNvPr id="2" name="Заголовок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6322693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7721600" y="6409944"/>
            <a:ext cx="4059936" cy="365760"/>
          </a:xfrm>
        </p:spPr>
        <p:txBody>
          <a:bodyPr/>
          <a:lstStyle/>
          <a:p>
            <a:fld id="{4C01E275-4533-4557-A234-1B00C9EAF436}" type="datetimeFigureOut">
              <a:rPr lang="ru-RU" smtClean="0"/>
              <a:t>21.02.2024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208F5-5743-4730-AC2E-5055E0F502F1}" type="slidenum">
              <a:rPr lang="ru-RU" smtClean="0"/>
              <a:t>‹#›</a:t>
            </a:fld>
            <a:endParaRPr lang="ru-RU"/>
          </a:p>
        </p:txBody>
      </p:sp>
      <p:sp>
        <p:nvSpPr>
          <p:cNvPr id="8" name="Прямая соединительная линия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402336"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6400800"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605136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4C01E275-4533-4557-A234-1B00C9EAF436}" type="datetimeFigureOut">
              <a:rPr lang="ru-RU" smtClean="0"/>
              <a:t>21.02.2024</a:t>
            </a:fld>
            <a:endParaRPr lang="ru-RU"/>
          </a:p>
        </p:txBody>
      </p:sp>
      <p:sp>
        <p:nvSpPr>
          <p:cNvPr id="8" name="Нижний колонтитул 7"/>
          <p:cNvSpPr>
            <a:spLocks noGrp="1"/>
          </p:cNvSpPr>
          <p:nvPr>
            <p:ph type="ftr" sz="quarter" idx="11"/>
          </p:nvPr>
        </p:nvSpPr>
        <p:spPr>
          <a:xfrm>
            <a:off x="406400" y="6409944"/>
            <a:ext cx="4775200" cy="365760"/>
          </a:xfrm>
        </p:spPr>
        <p:txBody>
          <a:bodyPr/>
          <a:lstStyle/>
          <a:p>
            <a:endParaRPr lang="ru-RU"/>
          </a:p>
        </p:txBody>
      </p:sp>
      <p:sp>
        <p:nvSpPr>
          <p:cNvPr id="15" name="Прямая соединительная линия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402336" y="2471383"/>
            <a:ext cx="5388864"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6400800" y="2471383"/>
            <a:ext cx="53848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5791200" y="1042417"/>
            <a:ext cx="609600" cy="441325"/>
          </a:xfrm>
        </p:spPr>
        <p:txBody>
          <a:bodyPr/>
          <a:lstStyle>
            <a:lvl1pPr algn="ctr">
              <a:defRPr/>
            </a:lvl1pPr>
          </a:lstStyle>
          <a:p>
            <a:fld id="{035208F5-5743-4730-AC2E-5055E0F502F1}"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extLst>
      <p:ext uri="{BB962C8B-B14F-4D97-AF65-F5344CB8AC3E}">
        <p14:creationId xmlns:p14="http://schemas.microsoft.com/office/powerpoint/2010/main" val="10839907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C01E275-4533-4557-A234-1B00C9EAF436}" type="datetimeFigureOut">
              <a:rPr lang="ru-RU" smtClean="0"/>
              <a:t>21.02.2024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5791200" y="1036021"/>
            <a:ext cx="609600" cy="441325"/>
          </a:xfrm>
        </p:spPr>
        <p:txBody>
          <a:bodyPr/>
          <a:lstStyle/>
          <a:p>
            <a:fld id="{035208F5-5743-4730-AC2E-5055E0F502F1}" type="slidenum">
              <a:rPr lang="ru-RU" smtClean="0"/>
              <a:t>‹#›</a:t>
            </a:fld>
            <a:endParaRPr lang="ru-RU"/>
          </a:p>
        </p:txBody>
      </p:sp>
    </p:spTree>
    <p:extLst>
      <p:ext uri="{BB962C8B-B14F-4D97-AF65-F5344CB8AC3E}">
        <p14:creationId xmlns:p14="http://schemas.microsoft.com/office/powerpoint/2010/main" val="40716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4C01E275-4533-4557-A234-1B00C9EAF436}" type="datetimeFigureOut">
              <a:rPr lang="ru-RU" smtClean="0"/>
              <a:t>21.02.2024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35208F5-5743-4730-AC2E-5055E0F502F1}" type="slidenum">
              <a:rPr lang="ru-RU" smtClean="0"/>
              <a:t>‹#›</a:t>
            </a:fld>
            <a:endParaRPr lang="ru-RU"/>
          </a:p>
        </p:txBody>
      </p:sp>
    </p:spTree>
    <p:extLst>
      <p:ext uri="{BB962C8B-B14F-4D97-AF65-F5344CB8AC3E}">
        <p14:creationId xmlns:p14="http://schemas.microsoft.com/office/powerpoint/2010/main" val="44510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4165600" y="685800"/>
            <a:ext cx="75184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35208F5-5743-4730-AC2E-5055E0F502F1}" type="slidenum">
              <a:rPr lang="ru-RU" smtClean="0"/>
              <a:t>‹#›</a:t>
            </a:fld>
            <a:endParaRPr lang="ru-RU"/>
          </a:p>
        </p:txBody>
      </p:sp>
      <p:sp>
        <p:nvSpPr>
          <p:cNvPr id="21" name="Прямоугольник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4C01E275-4533-4557-A234-1B00C9EAF436}" type="datetimeFigureOut">
              <a:rPr lang="ru-RU" smtClean="0"/>
              <a:t>21.02.2024</a:t>
            </a:fld>
            <a:endParaRPr lang="ru-RU"/>
          </a:p>
        </p:txBody>
      </p:sp>
      <p:sp>
        <p:nvSpPr>
          <p:cNvPr id="6" name="Нижний колонтитул 5"/>
          <p:cNvSpPr>
            <a:spLocks noGrp="1"/>
          </p:cNvSpPr>
          <p:nvPr>
            <p:ph type="ftr" sz="quarter" idx="11"/>
          </p:nvPr>
        </p:nvSpPr>
        <p:spPr>
          <a:xfrm>
            <a:off x="402336" y="6410848"/>
            <a:ext cx="4511040" cy="365760"/>
          </a:xfrm>
        </p:spPr>
        <p:txBody>
          <a:bodyPr/>
          <a:lstStyle/>
          <a:p>
            <a:endParaRPr lang="ru-RU"/>
          </a:p>
        </p:txBody>
      </p:sp>
    </p:spTree>
    <p:extLst>
      <p:ext uri="{BB962C8B-B14F-4D97-AF65-F5344CB8AC3E}">
        <p14:creationId xmlns:p14="http://schemas.microsoft.com/office/powerpoint/2010/main" val="14975177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p>
            <a:fld id="{035208F5-5743-4730-AC2E-5055E0F502F1}" type="slidenum">
              <a:rPr lang="ru-RU" smtClean="0"/>
              <a:t>‹#›</a:t>
            </a:fld>
            <a:endParaRPr lang="ru-RU"/>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00500" y="609600"/>
            <a:ext cx="78232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7717536" y="6404984"/>
            <a:ext cx="4059936" cy="365760"/>
          </a:xfrm>
        </p:spPr>
        <p:txBody>
          <a:bodyPr/>
          <a:lstStyle/>
          <a:p>
            <a:fld id="{4C01E275-4533-4557-A234-1B00C9EAF436}" type="datetimeFigureOut">
              <a:rPr lang="ru-RU" smtClean="0"/>
              <a:t>21.02.2024</a:t>
            </a:fld>
            <a:endParaRPr lang="ru-RU"/>
          </a:p>
        </p:txBody>
      </p:sp>
      <p:sp>
        <p:nvSpPr>
          <p:cNvPr id="6" name="Нижний колонтитул 5"/>
          <p:cNvSpPr>
            <a:spLocks noGrp="1"/>
          </p:cNvSpPr>
          <p:nvPr>
            <p:ph type="ftr" sz="quarter" idx="11"/>
          </p:nvPr>
        </p:nvSpPr>
        <p:spPr>
          <a:xfrm>
            <a:off x="402336" y="6410848"/>
            <a:ext cx="4779264" cy="365760"/>
          </a:xfrm>
        </p:spPr>
        <p:txBody>
          <a:bodyPr/>
          <a:lstStyle/>
          <a:p>
            <a:endParaRPr lang="ru-RU"/>
          </a:p>
        </p:txBody>
      </p:sp>
    </p:spTree>
    <p:extLst>
      <p:ext uri="{BB962C8B-B14F-4D97-AF65-F5344CB8AC3E}">
        <p14:creationId xmlns:p14="http://schemas.microsoft.com/office/powerpoint/2010/main" val="20213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4C01E275-4533-4557-A234-1B00C9EAF436}" type="datetimeFigureOut">
              <a:rPr lang="ru-RU" smtClean="0"/>
              <a:t>21.02.2024</a:t>
            </a:fld>
            <a:endParaRPr lang="ru-RU"/>
          </a:p>
        </p:txBody>
      </p:sp>
      <p:sp>
        <p:nvSpPr>
          <p:cNvPr id="3" name="Нижний колонтитул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35208F5-5743-4730-AC2E-5055E0F502F1}" type="slidenum">
              <a:rPr lang="ru-RU" smtClean="0"/>
              <a:t>‹#›</a:t>
            </a:fld>
            <a:endParaRPr lang="ru-RU"/>
          </a:p>
        </p:txBody>
      </p:sp>
      <p:sp>
        <p:nvSpPr>
          <p:cNvPr id="22" name="Заголовок 21"/>
          <p:cNvSpPr>
            <a:spLocks noGrp="1"/>
          </p:cNvSpPr>
          <p:nvPr>
            <p:ph type="title"/>
          </p:nvPr>
        </p:nvSpPr>
        <p:spPr>
          <a:xfrm>
            <a:off x="402336" y="228600"/>
            <a:ext cx="113792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val="1603861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4599" y="130435"/>
            <a:ext cx="6945924" cy="1569660"/>
          </a:xfrm>
          <a:prstGeom prst="rect">
            <a:avLst/>
          </a:prstGeom>
          <a:noFill/>
        </p:spPr>
        <p:txBody>
          <a:bodyPr wrap="square" rtlCol="0">
            <a:spAutoFit/>
          </a:bodyPr>
          <a:lstStyle/>
          <a:p>
            <a:pPr algn="ctr"/>
            <a:r>
              <a:rPr lang="kk-KZ" sz="2400" dirty="0" smtClean="0"/>
              <a:t>Әл-Фараби атындағы Қазақ Ұлттық Университеті</a:t>
            </a:r>
          </a:p>
          <a:p>
            <a:pPr algn="ctr"/>
            <a:r>
              <a:rPr lang="kk-KZ" sz="2400" dirty="0" smtClean="0"/>
              <a:t>Биология және биотехнология факультеті</a:t>
            </a:r>
          </a:p>
          <a:p>
            <a:pPr algn="ctr"/>
            <a:r>
              <a:rPr lang="kk-KZ" sz="2400" dirty="0" smtClean="0"/>
              <a:t>Биофизика, биомедицина және нейроғылым кафедрасы </a:t>
            </a:r>
            <a:endParaRPr lang="ru-RU" sz="2400" dirty="0"/>
          </a:p>
        </p:txBody>
      </p:sp>
      <p:sp>
        <p:nvSpPr>
          <p:cNvPr id="10" name="TextBox 9"/>
          <p:cNvSpPr txBox="1"/>
          <p:nvPr/>
        </p:nvSpPr>
        <p:spPr>
          <a:xfrm>
            <a:off x="873761" y="2765083"/>
            <a:ext cx="10374923" cy="1323439"/>
          </a:xfrm>
          <a:prstGeom prst="rect">
            <a:avLst/>
          </a:prstGeom>
          <a:noFill/>
        </p:spPr>
        <p:txBody>
          <a:bodyPr wrap="square" rtlCol="0">
            <a:spAutoFit/>
          </a:bodyPr>
          <a:lstStyle/>
          <a:p>
            <a:pPr algn="ctr"/>
            <a:r>
              <a:rPr lang="kk-KZ" sz="3200" b="1" dirty="0" smtClean="0"/>
              <a:t>Лекция №5</a:t>
            </a:r>
          </a:p>
          <a:p>
            <a:pPr algn="ctr"/>
            <a:r>
              <a:rPr lang="kk-KZ" sz="2400" b="1" dirty="0" smtClean="0"/>
              <a:t>Тақырыбы</a:t>
            </a:r>
            <a:r>
              <a:rPr lang="kk-KZ" sz="2400" b="1" dirty="0"/>
              <a:t>: </a:t>
            </a:r>
            <a:r>
              <a:rPr lang="kk-KZ" sz="2400" dirty="0"/>
              <a:t>Патология кезіндегі  гранулоцитті иммундық </a:t>
            </a:r>
            <a:r>
              <a:rPr lang="kk-KZ" sz="2400" dirty="0" smtClean="0"/>
              <a:t>жасушалар</a:t>
            </a:r>
            <a:endParaRPr lang="ru-RU" sz="2400" dirty="0"/>
          </a:p>
        </p:txBody>
      </p:sp>
      <p:sp>
        <p:nvSpPr>
          <p:cNvPr id="11" name="TextBox 10"/>
          <p:cNvSpPr txBox="1"/>
          <p:nvPr/>
        </p:nvSpPr>
        <p:spPr>
          <a:xfrm>
            <a:off x="8493370" y="5688623"/>
            <a:ext cx="3341077" cy="369332"/>
          </a:xfrm>
          <a:prstGeom prst="rect">
            <a:avLst/>
          </a:prstGeom>
          <a:noFill/>
        </p:spPr>
        <p:txBody>
          <a:bodyPr wrap="square" rtlCol="0">
            <a:spAutoFit/>
          </a:bodyPr>
          <a:lstStyle/>
          <a:p>
            <a:r>
              <a:rPr lang="kk-KZ" b="1" dirty="0" smtClean="0"/>
              <a:t>Дәріскер: Атанбаева Г.К</a:t>
            </a:r>
            <a:r>
              <a:rPr lang="kk-KZ" dirty="0" smtClean="0"/>
              <a:t>.</a:t>
            </a:r>
            <a:endParaRPr lang="ru-RU" dirty="0"/>
          </a:p>
        </p:txBody>
      </p:sp>
      <p:pic>
        <p:nvPicPr>
          <p:cNvPr id="12" name="Рисунок 11"/>
          <p:cNvPicPr>
            <a:picLocks noChangeAspect="1"/>
          </p:cNvPicPr>
          <p:nvPr/>
        </p:nvPicPr>
        <p:blipFill>
          <a:blip r:embed="rId2"/>
          <a:stretch>
            <a:fillRect/>
          </a:stretch>
        </p:blipFill>
        <p:spPr>
          <a:xfrm>
            <a:off x="446346" y="201920"/>
            <a:ext cx="1936367" cy="1862994"/>
          </a:xfrm>
          <a:prstGeom prst="rect">
            <a:avLst/>
          </a:prstGeom>
        </p:spPr>
      </p:pic>
      <p:pic>
        <p:nvPicPr>
          <p:cNvPr id="13" name="Рисунок 12"/>
          <p:cNvPicPr>
            <a:picLocks noChangeAspect="1"/>
          </p:cNvPicPr>
          <p:nvPr/>
        </p:nvPicPr>
        <p:blipFill>
          <a:blip r:embed="rId3"/>
          <a:stretch>
            <a:fillRect/>
          </a:stretch>
        </p:blipFill>
        <p:spPr>
          <a:xfrm>
            <a:off x="9827137" y="201920"/>
            <a:ext cx="2007310" cy="1832250"/>
          </a:xfrm>
          <a:prstGeom prst="rect">
            <a:avLst/>
          </a:prstGeom>
        </p:spPr>
      </p:pic>
    </p:spTree>
    <p:extLst>
      <p:ext uri="{BB962C8B-B14F-4D97-AF65-F5344CB8AC3E}">
        <p14:creationId xmlns:p14="http://schemas.microsoft.com/office/powerpoint/2010/main" val="78082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938025"/>
            <a:ext cx="3677920" cy="3416320"/>
          </a:xfrm>
          <a:prstGeom prst="rect">
            <a:avLst/>
          </a:prstGeom>
          <a:noFill/>
        </p:spPr>
        <p:txBody>
          <a:bodyPr wrap="square" rtlCol="0">
            <a:spAutoFit/>
          </a:bodyPr>
          <a:lstStyle/>
          <a:p>
            <a:pPr algn="just"/>
            <a:r>
              <a:rPr lang="ru-RU" b="1" dirty="0" err="1" smtClean="0"/>
              <a:t>Эозинофилдер</a:t>
            </a:r>
            <a:r>
              <a:rPr lang="ru-RU" dirty="0" smtClean="0"/>
              <a:t> </a:t>
            </a:r>
            <a:r>
              <a:rPr lang="ru-RU" dirty="0" err="1"/>
              <a:t>Паразиттерге</a:t>
            </a:r>
            <a:r>
              <a:rPr lang="ru-RU" dirty="0"/>
              <a:t> </a:t>
            </a:r>
            <a:r>
              <a:rPr lang="ru-RU" dirty="0" err="1"/>
              <a:t>қарсы</a:t>
            </a:r>
            <a:r>
              <a:rPr lang="ru-RU" dirty="0"/>
              <a:t> </a:t>
            </a:r>
            <a:r>
              <a:rPr lang="ru-RU" dirty="0" err="1"/>
              <a:t>белмендірек</a:t>
            </a:r>
            <a:r>
              <a:rPr lang="ru-RU" dirty="0"/>
              <a:t>. </a:t>
            </a:r>
            <a:r>
              <a:rPr lang="ru-RU" dirty="0" err="1"/>
              <a:t>Олар</a:t>
            </a:r>
            <a:r>
              <a:rPr lang="ru-RU" dirty="0"/>
              <a:t> </a:t>
            </a:r>
            <a:r>
              <a:rPr lang="ru-RU" dirty="0" err="1"/>
              <a:t>сонымен</a:t>
            </a:r>
            <a:r>
              <a:rPr lang="ru-RU" dirty="0"/>
              <a:t> </a:t>
            </a:r>
            <a:r>
              <a:rPr lang="ru-RU" dirty="0" err="1"/>
              <a:t>қатар</a:t>
            </a:r>
            <a:r>
              <a:rPr lang="ru-RU" dirty="0"/>
              <a:t> </a:t>
            </a:r>
            <a:r>
              <a:rPr lang="ru-RU" dirty="0" err="1"/>
              <a:t>қабынуға</a:t>
            </a:r>
            <a:r>
              <a:rPr lang="ru-RU" dirty="0"/>
              <a:t> </a:t>
            </a:r>
            <a:r>
              <a:rPr lang="ru-RU" dirty="0" err="1"/>
              <a:t>қатысатын</a:t>
            </a:r>
            <a:r>
              <a:rPr lang="ru-RU" dirty="0"/>
              <a:t> </a:t>
            </a:r>
            <a:r>
              <a:rPr lang="ru-RU" dirty="0" err="1"/>
              <a:t>химиялық</a:t>
            </a:r>
            <a:r>
              <a:rPr lang="ru-RU" dirty="0"/>
              <a:t> </a:t>
            </a:r>
            <a:r>
              <a:rPr lang="ru-RU" dirty="0" err="1"/>
              <a:t>заттарды</a:t>
            </a:r>
            <a:r>
              <a:rPr lang="ru-RU" dirty="0"/>
              <a:t> </a:t>
            </a:r>
            <a:r>
              <a:rPr lang="ru-RU" dirty="0" err="1"/>
              <a:t>шығару</a:t>
            </a:r>
            <a:r>
              <a:rPr lang="ru-RU" dirty="0"/>
              <a:t> </a:t>
            </a:r>
            <a:r>
              <a:rPr lang="ru-RU" dirty="0" err="1"/>
              <a:t>арқылы</a:t>
            </a:r>
            <a:r>
              <a:rPr lang="ru-RU" dirty="0"/>
              <a:t> </a:t>
            </a:r>
            <a:r>
              <a:rPr lang="ru-RU" dirty="0" err="1"/>
              <a:t>аллергиялық</a:t>
            </a:r>
            <a:r>
              <a:rPr lang="ru-RU" dirty="0"/>
              <a:t> </a:t>
            </a:r>
            <a:r>
              <a:rPr lang="ru-RU" dirty="0" err="1"/>
              <a:t>реакцияларға</a:t>
            </a:r>
            <a:r>
              <a:rPr lang="ru-RU" dirty="0"/>
              <a:t> </a:t>
            </a:r>
            <a:r>
              <a:rPr lang="ru-RU" dirty="0" err="1"/>
              <a:t>қатысады</a:t>
            </a:r>
            <a:r>
              <a:rPr lang="ru-RU" dirty="0"/>
              <a:t>. </a:t>
            </a:r>
            <a:r>
              <a:rPr lang="ru-RU" dirty="0" err="1"/>
              <a:t>Егер</a:t>
            </a:r>
            <a:r>
              <a:rPr lang="ru-RU" dirty="0"/>
              <a:t> </a:t>
            </a:r>
            <a:r>
              <a:rPr lang="ru-RU" dirty="0" err="1"/>
              <a:t>сіздің</a:t>
            </a:r>
            <a:r>
              <a:rPr lang="ru-RU" dirty="0"/>
              <a:t> </a:t>
            </a:r>
            <a:r>
              <a:rPr lang="ru-RU" dirty="0" err="1"/>
              <a:t>қаныңызда</a:t>
            </a:r>
            <a:r>
              <a:rPr lang="ru-RU" dirty="0"/>
              <a:t> </a:t>
            </a:r>
            <a:r>
              <a:rPr lang="ru-RU" dirty="0" err="1"/>
              <a:t>эозинофилдердің</a:t>
            </a:r>
            <a:r>
              <a:rPr lang="ru-RU" dirty="0"/>
              <a:t> </a:t>
            </a:r>
            <a:r>
              <a:rPr lang="ru-RU" dirty="0" err="1"/>
              <a:t>көп</a:t>
            </a:r>
            <a:r>
              <a:rPr lang="ru-RU" dirty="0"/>
              <a:t> саны </a:t>
            </a:r>
            <a:r>
              <a:rPr lang="ru-RU" dirty="0" err="1"/>
              <a:t>болса</a:t>
            </a:r>
            <a:r>
              <a:rPr lang="ru-RU" dirty="0"/>
              <a:t>, </a:t>
            </a:r>
            <a:r>
              <a:rPr lang="ru-RU" dirty="0" err="1"/>
              <a:t>бұл</a:t>
            </a:r>
            <a:r>
              <a:rPr lang="ru-RU" dirty="0"/>
              <a:t> </a:t>
            </a:r>
            <a:r>
              <a:rPr lang="ru-RU" dirty="0" err="1"/>
              <a:t>сізде</a:t>
            </a:r>
            <a:r>
              <a:rPr lang="ru-RU" dirty="0"/>
              <a:t> </a:t>
            </a:r>
            <a:r>
              <a:rPr lang="ru-RU" dirty="0" err="1"/>
              <a:t>паразиттер</a:t>
            </a:r>
            <a:r>
              <a:rPr lang="ru-RU" dirty="0"/>
              <a:t> </a:t>
            </a:r>
            <a:r>
              <a:rPr lang="ru-RU" dirty="0" err="1"/>
              <a:t>немесе</a:t>
            </a:r>
            <a:r>
              <a:rPr lang="ru-RU" dirty="0"/>
              <a:t> </a:t>
            </a:r>
            <a:r>
              <a:rPr lang="ru-RU" dirty="0" err="1"/>
              <a:t>аллергиялық</a:t>
            </a:r>
            <a:r>
              <a:rPr lang="ru-RU" dirty="0"/>
              <a:t> </a:t>
            </a:r>
            <a:r>
              <a:rPr lang="ru-RU" dirty="0" err="1"/>
              <a:t>реакциялар</a:t>
            </a:r>
            <a:r>
              <a:rPr lang="ru-RU" dirty="0"/>
              <a:t> бар </a:t>
            </a:r>
            <a:r>
              <a:rPr lang="ru-RU" dirty="0" err="1"/>
              <a:t>екендігінің</a:t>
            </a:r>
            <a:r>
              <a:rPr lang="ru-RU" dirty="0"/>
              <a:t> </a:t>
            </a:r>
            <a:r>
              <a:rPr lang="ru-RU" dirty="0" err="1"/>
              <a:t>белгісі</a:t>
            </a:r>
            <a:endParaRPr lang="ru-RU" dirty="0"/>
          </a:p>
        </p:txBody>
      </p:sp>
      <p:sp>
        <p:nvSpPr>
          <p:cNvPr id="3" name="TextBox 2"/>
          <p:cNvSpPr txBox="1"/>
          <p:nvPr/>
        </p:nvSpPr>
        <p:spPr>
          <a:xfrm>
            <a:off x="4770120" y="2938025"/>
            <a:ext cx="3180080" cy="3416320"/>
          </a:xfrm>
          <a:prstGeom prst="rect">
            <a:avLst/>
          </a:prstGeom>
          <a:noFill/>
        </p:spPr>
        <p:txBody>
          <a:bodyPr wrap="square" rtlCol="0">
            <a:spAutoFit/>
          </a:bodyPr>
          <a:lstStyle/>
          <a:p>
            <a:pPr algn="just"/>
            <a:r>
              <a:rPr lang="ru-RU" b="1" dirty="0" err="1" smtClean="0"/>
              <a:t>Базофилдер</a:t>
            </a:r>
            <a:r>
              <a:rPr lang="ru-RU" dirty="0" smtClean="0"/>
              <a:t> </a:t>
            </a:r>
            <a:r>
              <a:rPr lang="ru-RU" dirty="0" err="1"/>
              <a:t>Аллергиялық</a:t>
            </a:r>
            <a:r>
              <a:rPr lang="ru-RU" dirty="0"/>
              <a:t> </a:t>
            </a:r>
            <a:r>
              <a:rPr lang="ru-RU" dirty="0" err="1"/>
              <a:t>реакцияға</a:t>
            </a:r>
            <a:r>
              <a:rPr lang="ru-RU" dirty="0"/>
              <a:t> </a:t>
            </a:r>
            <a:r>
              <a:rPr lang="ru-RU" dirty="0" err="1"/>
              <a:t>базофилдер</a:t>
            </a:r>
            <a:r>
              <a:rPr lang="ru-RU" dirty="0"/>
              <a:t> де </a:t>
            </a:r>
            <a:r>
              <a:rPr lang="ru-RU" dirty="0" err="1"/>
              <a:t>қатысады</a:t>
            </a:r>
            <a:r>
              <a:rPr lang="ru-RU" dirty="0"/>
              <a:t>, </a:t>
            </a:r>
            <a:r>
              <a:rPr lang="ru-RU" dirty="0" err="1"/>
              <a:t>олар</a:t>
            </a:r>
            <a:r>
              <a:rPr lang="ru-RU" dirty="0"/>
              <a:t> </a:t>
            </a:r>
            <a:r>
              <a:rPr lang="ru-RU" dirty="0" err="1"/>
              <a:t>гистаминді</a:t>
            </a:r>
            <a:r>
              <a:rPr lang="ru-RU" dirty="0"/>
              <a:t> </a:t>
            </a:r>
            <a:r>
              <a:rPr lang="ru-RU" dirty="0" err="1"/>
              <a:t>шығарады</a:t>
            </a:r>
            <a:r>
              <a:rPr lang="ru-RU" dirty="0"/>
              <a:t>. </a:t>
            </a:r>
            <a:r>
              <a:rPr lang="ru-RU" dirty="0" err="1"/>
              <a:t>Олар</a:t>
            </a:r>
            <a:r>
              <a:rPr lang="ru-RU" dirty="0"/>
              <a:t> </a:t>
            </a:r>
            <a:r>
              <a:rPr lang="ru-RU" dirty="0" err="1"/>
              <a:t>сордай-ақ</a:t>
            </a:r>
            <a:r>
              <a:rPr lang="ru-RU" dirty="0"/>
              <a:t> </a:t>
            </a:r>
            <a:r>
              <a:rPr lang="ru-RU" dirty="0" err="1"/>
              <a:t>зақымдалған</a:t>
            </a:r>
            <a:r>
              <a:rPr lang="ru-RU" dirty="0"/>
              <a:t> </a:t>
            </a:r>
            <a:r>
              <a:rPr lang="ru-RU" dirty="0" err="1"/>
              <a:t>жасушалардан</a:t>
            </a:r>
            <a:r>
              <a:rPr lang="ru-RU" dirty="0"/>
              <a:t> </a:t>
            </a:r>
            <a:r>
              <a:rPr lang="ru-RU" dirty="0" err="1"/>
              <a:t>құтылу</a:t>
            </a:r>
            <a:r>
              <a:rPr lang="ru-RU" dirty="0"/>
              <a:t> </a:t>
            </a:r>
            <a:r>
              <a:rPr lang="ru-RU" dirty="0" err="1"/>
              <a:t>арқылы</a:t>
            </a:r>
            <a:r>
              <a:rPr lang="ru-RU" dirty="0"/>
              <a:t> </a:t>
            </a:r>
            <a:r>
              <a:rPr lang="ru-RU" dirty="0" err="1"/>
              <a:t>бақылауға</a:t>
            </a:r>
            <a:r>
              <a:rPr lang="ru-RU" dirty="0"/>
              <a:t> </a:t>
            </a:r>
            <a:r>
              <a:rPr lang="ru-RU" dirty="0" err="1"/>
              <a:t>қатысады</a:t>
            </a:r>
            <a:r>
              <a:rPr lang="ru-RU" dirty="0"/>
              <a:t>. </a:t>
            </a:r>
            <a:r>
              <a:rPr lang="ru-RU" dirty="0" err="1"/>
              <a:t>Гипотиреозбен</a:t>
            </a:r>
            <a:r>
              <a:rPr lang="ru-RU" dirty="0"/>
              <a:t> </a:t>
            </a:r>
            <a:r>
              <a:rPr lang="ru-RU" dirty="0" err="1"/>
              <a:t>ауыратын</a:t>
            </a:r>
            <a:r>
              <a:rPr lang="ru-RU" dirty="0"/>
              <a:t> </a:t>
            </a:r>
            <a:r>
              <a:rPr lang="ru-RU" dirty="0" err="1"/>
              <a:t>адамдардың</a:t>
            </a:r>
            <a:r>
              <a:rPr lang="ru-RU" dirty="0"/>
              <a:t> </a:t>
            </a:r>
            <a:r>
              <a:rPr lang="ru-RU" dirty="0" err="1"/>
              <a:t>қанында</a:t>
            </a:r>
            <a:r>
              <a:rPr lang="ru-RU" dirty="0"/>
              <a:t> </a:t>
            </a:r>
            <a:r>
              <a:rPr lang="ru-RU" dirty="0" err="1"/>
              <a:t>базофилдер</a:t>
            </a:r>
            <a:r>
              <a:rPr lang="ru-RU" dirty="0"/>
              <a:t> саны </a:t>
            </a:r>
            <a:r>
              <a:rPr lang="ru-RU" dirty="0" err="1"/>
              <a:t>жоғарылауы</a:t>
            </a:r>
            <a:r>
              <a:rPr lang="ru-RU" dirty="0"/>
              <a:t> </a:t>
            </a:r>
            <a:r>
              <a:rPr lang="ru-RU" dirty="0" err="1"/>
              <a:t>мүмкін</a:t>
            </a:r>
            <a:r>
              <a:rPr lang="ru-RU" dirty="0"/>
              <a:t>.</a:t>
            </a:r>
          </a:p>
        </p:txBody>
      </p:sp>
      <p:sp>
        <p:nvSpPr>
          <p:cNvPr id="4" name="TextBox 3"/>
          <p:cNvSpPr txBox="1"/>
          <p:nvPr/>
        </p:nvSpPr>
        <p:spPr>
          <a:xfrm>
            <a:off x="8585200" y="3029465"/>
            <a:ext cx="3007360" cy="2031325"/>
          </a:xfrm>
          <a:prstGeom prst="rect">
            <a:avLst/>
          </a:prstGeom>
          <a:noFill/>
        </p:spPr>
        <p:txBody>
          <a:bodyPr wrap="square" rtlCol="0">
            <a:spAutoFit/>
          </a:bodyPr>
          <a:lstStyle/>
          <a:p>
            <a:pPr algn="just"/>
            <a:r>
              <a:rPr lang="ru-RU" b="1" dirty="0" err="1"/>
              <a:t>Нейтрофилдер</a:t>
            </a:r>
            <a:r>
              <a:rPr lang="ru-RU" dirty="0"/>
              <a:t> </a:t>
            </a:r>
            <a:r>
              <a:rPr lang="ru-RU" dirty="0" err="1"/>
              <a:t>Бұл</a:t>
            </a:r>
            <a:r>
              <a:rPr lang="ru-RU" dirty="0"/>
              <a:t> </a:t>
            </a:r>
            <a:r>
              <a:rPr lang="ru-RU" dirty="0" err="1"/>
              <a:t>жасушалар</a:t>
            </a:r>
            <a:r>
              <a:rPr lang="ru-RU" dirty="0"/>
              <a:t> </a:t>
            </a:r>
            <a:r>
              <a:rPr lang="ru-RU" dirty="0" err="1"/>
              <a:t>инфекцияны</a:t>
            </a:r>
            <a:r>
              <a:rPr lang="ru-RU" dirty="0"/>
              <a:t> </a:t>
            </a:r>
            <a:r>
              <a:rPr lang="ru-RU" dirty="0" err="1"/>
              <a:t>тоқтату</a:t>
            </a:r>
            <a:r>
              <a:rPr lang="ru-RU" dirty="0"/>
              <a:t> </a:t>
            </a:r>
            <a:r>
              <a:rPr lang="ru-RU" dirty="0" err="1"/>
              <a:t>үшін</a:t>
            </a:r>
            <a:r>
              <a:rPr lang="ru-RU" dirty="0"/>
              <a:t> </a:t>
            </a:r>
            <a:r>
              <a:rPr lang="ru-RU" dirty="0" err="1"/>
              <a:t>тіндердегі</a:t>
            </a:r>
            <a:r>
              <a:rPr lang="ru-RU" dirty="0"/>
              <a:t> </a:t>
            </a:r>
            <a:r>
              <a:rPr lang="ru-RU" dirty="0" err="1"/>
              <a:t>бактерияларды</a:t>
            </a:r>
            <a:r>
              <a:rPr lang="ru-RU" dirty="0"/>
              <a:t>, </a:t>
            </a:r>
            <a:r>
              <a:rPr lang="ru-RU" dirty="0" err="1"/>
              <a:t>вирустарды</a:t>
            </a:r>
            <a:r>
              <a:rPr lang="ru-RU" dirty="0"/>
              <a:t> </a:t>
            </a:r>
            <a:r>
              <a:rPr lang="ru-RU" dirty="0" err="1"/>
              <a:t>және</a:t>
            </a:r>
            <a:r>
              <a:rPr lang="ru-RU" dirty="0"/>
              <a:t> </a:t>
            </a:r>
            <a:r>
              <a:rPr lang="ru-RU" dirty="0" err="1"/>
              <a:t>жұқтырған</a:t>
            </a:r>
            <a:r>
              <a:rPr lang="ru-RU" dirty="0"/>
              <a:t> </a:t>
            </a:r>
            <a:r>
              <a:rPr lang="ru-RU" dirty="0" err="1"/>
              <a:t>жасушаларды</a:t>
            </a:r>
            <a:r>
              <a:rPr lang="ru-RU" dirty="0"/>
              <a:t> </a:t>
            </a:r>
            <a:r>
              <a:rPr lang="ru-RU" dirty="0" err="1"/>
              <a:t>жұтады</a:t>
            </a:r>
            <a:r>
              <a:rPr lang="ru-RU" dirty="0"/>
              <a:t>.</a:t>
            </a:r>
          </a:p>
        </p:txBody>
      </p:sp>
      <p:pic>
        <p:nvPicPr>
          <p:cNvPr id="5" name="Рисунок 4"/>
          <p:cNvPicPr>
            <a:picLocks noChangeAspect="1"/>
          </p:cNvPicPr>
          <p:nvPr/>
        </p:nvPicPr>
        <p:blipFill rotWithShape="1">
          <a:blip r:embed="rId2"/>
          <a:srcRect l="67643" b="50089"/>
          <a:stretch/>
        </p:blipFill>
        <p:spPr>
          <a:xfrm>
            <a:off x="1075690" y="518160"/>
            <a:ext cx="2440940" cy="2419865"/>
          </a:xfrm>
          <a:prstGeom prst="rect">
            <a:avLst/>
          </a:prstGeom>
        </p:spPr>
      </p:pic>
      <p:pic>
        <p:nvPicPr>
          <p:cNvPr id="9" name="Рисунок 8"/>
          <p:cNvPicPr>
            <a:picLocks noChangeAspect="1"/>
          </p:cNvPicPr>
          <p:nvPr/>
        </p:nvPicPr>
        <p:blipFill>
          <a:blip r:embed="rId3"/>
          <a:stretch>
            <a:fillRect/>
          </a:stretch>
        </p:blipFill>
        <p:spPr>
          <a:xfrm>
            <a:off x="4886959" y="518160"/>
            <a:ext cx="2414905" cy="2341726"/>
          </a:xfrm>
          <a:prstGeom prst="rect">
            <a:avLst/>
          </a:prstGeom>
        </p:spPr>
      </p:pic>
      <p:pic>
        <p:nvPicPr>
          <p:cNvPr id="10" name="Рисунок 9"/>
          <p:cNvPicPr>
            <a:picLocks noChangeAspect="1"/>
          </p:cNvPicPr>
          <p:nvPr/>
        </p:nvPicPr>
        <p:blipFill>
          <a:blip r:embed="rId4"/>
          <a:stretch>
            <a:fillRect/>
          </a:stretch>
        </p:blipFill>
        <p:spPr>
          <a:xfrm>
            <a:off x="8573135" y="458985"/>
            <a:ext cx="2684145" cy="2400901"/>
          </a:xfrm>
          <a:prstGeom prst="rect">
            <a:avLst/>
          </a:prstGeom>
        </p:spPr>
      </p:pic>
    </p:spTree>
    <p:extLst>
      <p:ext uri="{BB962C8B-B14F-4D97-AF65-F5344CB8AC3E}">
        <p14:creationId xmlns:p14="http://schemas.microsoft.com/office/powerpoint/2010/main" val="33138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640" y="487680"/>
            <a:ext cx="10820400" cy="2308324"/>
          </a:xfrm>
          <a:prstGeom prst="rect">
            <a:avLst/>
          </a:prstGeom>
          <a:noFill/>
        </p:spPr>
        <p:txBody>
          <a:bodyPr wrap="square" rtlCol="0">
            <a:spAutoFit/>
          </a:bodyPr>
          <a:lstStyle/>
          <a:p>
            <a:r>
              <a:rPr lang="ru-RU" dirty="0" err="1"/>
              <a:t>Гранулоциттер</a:t>
            </a:r>
            <a:r>
              <a:rPr lang="ru-RU" dirty="0"/>
              <a:t> </a:t>
            </a:r>
            <a:r>
              <a:rPr lang="ru-RU" dirty="0" err="1"/>
              <a:t>сериясының</a:t>
            </a:r>
            <a:r>
              <a:rPr lang="ru-RU" dirty="0"/>
              <a:t> </a:t>
            </a:r>
            <a:r>
              <a:rPr lang="ru-RU" dirty="0" err="1"/>
              <a:t>барлық</a:t>
            </a:r>
            <a:r>
              <a:rPr lang="ru-RU" dirty="0"/>
              <a:t> </a:t>
            </a:r>
            <a:r>
              <a:rPr lang="ru-RU" dirty="0" err="1"/>
              <a:t>жасушаларының</a:t>
            </a:r>
            <a:r>
              <a:rPr lang="ru-RU" dirty="0"/>
              <a:t> </a:t>
            </a:r>
            <a:r>
              <a:rPr lang="ru-RU" dirty="0" err="1"/>
              <a:t>нормасы</a:t>
            </a:r>
            <a:r>
              <a:rPr lang="ru-RU" dirty="0"/>
              <a:t> </a:t>
            </a:r>
            <a:r>
              <a:rPr lang="ru-RU" dirty="0" err="1"/>
              <a:t>жалпы</a:t>
            </a:r>
            <a:r>
              <a:rPr lang="ru-RU" dirty="0"/>
              <a:t> </a:t>
            </a:r>
            <a:r>
              <a:rPr lang="ru-RU" dirty="0" err="1"/>
              <a:t>қан</a:t>
            </a:r>
            <a:r>
              <a:rPr lang="ru-RU" dirty="0"/>
              <a:t> </a:t>
            </a:r>
            <a:r>
              <a:rPr lang="ru-RU" dirty="0" err="1"/>
              <a:t>анализінде</a:t>
            </a:r>
            <a:r>
              <a:rPr lang="ru-RU" dirty="0"/>
              <a:t> </a:t>
            </a:r>
            <a:r>
              <a:rPr lang="ru-RU" dirty="0" err="1"/>
              <a:t>бөлек</a:t>
            </a:r>
            <a:r>
              <a:rPr lang="ru-RU" dirty="0"/>
              <a:t> </a:t>
            </a:r>
            <a:r>
              <a:rPr lang="ru-RU" dirty="0" err="1"/>
              <a:t>көрсетілмеген</a:t>
            </a:r>
            <a:r>
              <a:rPr lang="ru-RU" dirty="0"/>
              <a:t>, </a:t>
            </a:r>
            <a:r>
              <a:rPr lang="ru-RU" dirty="0" err="1"/>
              <a:t>ол</a:t>
            </a:r>
            <a:r>
              <a:rPr lang="ru-RU" dirty="0"/>
              <a:t> </a:t>
            </a:r>
            <a:r>
              <a:rPr lang="ru-RU" dirty="0" err="1"/>
              <a:t>лейкоциттердің</a:t>
            </a:r>
            <a:r>
              <a:rPr lang="ru-RU" dirty="0"/>
              <a:t> </a:t>
            </a:r>
            <a:r>
              <a:rPr lang="ru-RU" dirty="0" err="1"/>
              <a:t>жалпы</a:t>
            </a:r>
            <a:r>
              <a:rPr lang="ru-RU" dirty="0"/>
              <a:t> </a:t>
            </a:r>
            <a:r>
              <a:rPr lang="ru-RU" dirty="0" err="1"/>
              <a:t>санының</a:t>
            </a:r>
            <a:r>
              <a:rPr lang="ru-RU" dirty="0"/>
              <a:t> </a:t>
            </a:r>
            <a:r>
              <a:rPr lang="ru-RU" dirty="0" err="1"/>
              <a:t>шамамен</a:t>
            </a:r>
            <a:r>
              <a:rPr lang="ru-RU" dirty="0"/>
              <a:t> 50-70% </a:t>
            </a:r>
            <a:r>
              <a:rPr lang="ru-RU" dirty="0" err="1"/>
              <a:t>құрайды</a:t>
            </a:r>
            <a:r>
              <a:rPr lang="ru-RU" dirty="0"/>
              <a:t> (1 мл </a:t>
            </a:r>
            <a:r>
              <a:rPr lang="ru-RU" dirty="0" err="1"/>
              <a:t>қанда</a:t>
            </a:r>
            <a:r>
              <a:rPr lang="ru-RU" dirty="0"/>
              <a:t> 2500-7000). </a:t>
            </a:r>
            <a:r>
              <a:rPr lang="ru-RU" dirty="0" err="1"/>
              <a:t>Дегенмен</a:t>
            </a:r>
            <a:r>
              <a:rPr lang="ru-RU" dirty="0"/>
              <a:t>, </a:t>
            </a:r>
            <a:r>
              <a:rPr lang="ru-RU" dirty="0" err="1"/>
              <a:t>олардың</a:t>
            </a:r>
            <a:r>
              <a:rPr lang="ru-RU" dirty="0"/>
              <a:t> </a:t>
            </a:r>
            <a:r>
              <a:rPr lang="ru-RU" dirty="0" err="1"/>
              <a:t>санын</a:t>
            </a:r>
            <a:r>
              <a:rPr lang="ru-RU" dirty="0"/>
              <a:t> формула </a:t>
            </a:r>
            <a:r>
              <a:rPr lang="ru-RU" dirty="0" err="1"/>
              <a:t>арқылы</a:t>
            </a:r>
            <a:r>
              <a:rPr lang="ru-RU" dirty="0"/>
              <a:t> </a:t>
            </a:r>
            <a:r>
              <a:rPr lang="ru-RU" dirty="0" err="1"/>
              <a:t>оңай</a:t>
            </a:r>
            <a:r>
              <a:rPr lang="ru-RU" dirty="0"/>
              <a:t> </a:t>
            </a:r>
            <a:r>
              <a:rPr lang="ru-RU" dirty="0" err="1"/>
              <a:t>есептеуге</a:t>
            </a:r>
            <a:r>
              <a:rPr lang="ru-RU" dirty="0"/>
              <a:t> </a:t>
            </a:r>
            <a:r>
              <a:rPr lang="ru-RU" dirty="0" err="1"/>
              <a:t>болады</a:t>
            </a:r>
            <a:r>
              <a:rPr lang="ru-RU" dirty="0"/>
              <a:t>:</a:t>
            </a:r>
          </a:p>
          <a:p>
            <a:endParaRPr lang="ru-RU" dirty="0"/>
          </a:p>
          <a:p>
            <a:r>
              <a:rPr lang="ru-RU" dirty="0"/>
              <a:t>гранулоцит = (</a:t>
            </a:r>
            <a:r>
              <a:rPr lang="ru-RU" dirty="0" err="1"/>
              <a:t>лейкоциттердің</a:t>
            </a:r>
            <a:r>
              <a:rPr lang="ru-RU" dirty="0"/>
              <a:t> </a:t>
            </a:r>
            <a:r>
              <a:rPr lang="ru-RU" dirty="0" err="1"/>
              <a:t>жалпы</a:t>
            </a:r>
            <a:r>
              <a:rPr lang="ru-RU" dirty="0"/>
              <a:t> саны) – (лимфоцит + моноцит).</a:t>
            </a:r>
          </a:p>
          <a:p>
            <a:endParaRPr lang="ru-RU" dirty="0"/>
          </a:p>
          <a:p>
            <a:r>
              <a:rPr lang="ru-RU" dirty="0" err="1"/>
              <a:t>Балалар</a:t>
            </a:r>
            <a:r>
              <a:rPr lang="ru-RU" dirty="0"/>
              <a:t> мен </a:t>
            </a:r>
            <a:r>
              <a:rPr lang="ru-RU" dirty="0" err="1"/>
              <a:t>ересектерге</a:t>
            </a:r>
            <a:r>
              <a:rPr lang="ru-RU" dirty="0"/>
              <a:t> </a:t>
            </a:r>
            <a:r>
              <a:rPr lang="ru-RU" dirty="0" err="1"/>
              <a:t>арналған</a:t>
            </a:r>
            <a:r>
              <a:rPr lang="ru-RU" dirty="0"/>
              <a:t> </a:t>
            </a:r>
            <a:r>
              <a:rPr lang="ru-RU" dirty="0" err="1"/>
              <a:t>лейкоциттердің</a:t>
            </a:r>
            <a:r>
              <a:rPr lang="ru-RU" dirty="0"/>
              <a:t> </a:t>
            </a:r>
            <a:r>
              <a:rPr lang="ru-RU" dirty="0" err="1"/>
              <a:t>әрбір</a:t>
            </a:r>
            <a:r>
              <a:rPr lang="ru-RU" dirty="0"/>
              <a:t> </a:t>
            </a:r>
            <a:r>
              <a:rPr lang="ru-RU" dirty="0" err="1"/>
              <a:t>түрінің</a:t>
            </a:r>
            <a:r>
              <a:rPr lang="ru-RU" dirty="0"/>
              <a:t> </a:t>
            </a:r>
            <a:r>
              <a:rPr lang="ru-RU" dirty="0" err="1"/>
              <a:t>нормалары</a:t>
            </a:r>
            <a:r>
              <a:rPr lang="ru-RU" dirty="0"/>
              <a:t> </a:t>
            </a:r>
            <a:r>
              <a:rPr lang="ru-RU" dirty="0" err="1"/>
              <a:t>туралы</a:t>
            </a:r>
            <a:r>
              <a:rPr lang="ru-RU" dirty="0"/>
              <a:t> </a:t>
            </a:r>
            <a:r>
              <a:rPr lang="ru-RU" dirty="0" err="1"/>
              <a:t>толығырақ</a:t>
            </a:r>
            <a:r>
              <a:rPr lang="ru-RU" dirty="0"/>
              <a:t> </a:t>
            </a:r>
            <a:r>
              <a:rPr lang="ru-RU" dirty="0" err="1"/>
              <a:t>мәліметтерді</a:t>
            </a:r>
            <a:r>
              <a:rPr lang="ru-RU" dirty="0"/>
              <a:t> </a:t>
            </a:r>
            <a:r>
              <a:rPr lang="ru-RU" dirty="0" err="1"/>
              <a:t>төмендегі</a:t>
            </a:r>
            <a:r>
              <a:rPr lang="ru-RU" dirty="0"/>
              <a:t> </a:t>
            </a:r>
            <a:r>
              <a:rPr lang="ru-RU" dirty="0" err="1"/>
              <a:t>кестеден</a:t>
            </a:r>
            <a:r>
              <a:rPr lang="ru-RU" dirty="0"/>
              <a:t> </a:t>
            </a:r>
            <a:r>
              <a:rPr lang="ru-RU" dirty="0" err="1"/>
              <a:t>табуға</a:t>
            </a:r>
            <a:r>
              <a:rPr lang="ru-RU" dirty="0"/>
              <a:t> </a:t>
            </a:r>
            <a:r>
              <a:rPr lang="ru-RU" dirty="0" err="1"/>
              <a:t>болады</a:t>
            </a:r>
            <a:r>
              <a:rPr lang="ru-RU" dirty="0"/>
              <a:t>.</a:t>
            </a:r>
          </a:p>
        </p:txBody>
      </p:sp>
      <p:pic>
        <p:nvPicPr>
          <p:cNvPr id="3" name="Рисунок 2"/>
          <p:cNvPicPr>
            <a:picLocks noChangeAspect="1"/>
          </p:cNvPicPr>
          <p:nvPr/>
        </p:nvPicPr>
        <p:blipFill>
          <a:blip r:embed="rId2"/>
          <a:stretch>
            <a:fillRect/>
          </a:stretch>
        </p:blipFill>
        <p:spPr>
          <a:xfrm>
            <a:off x="1506220" y="2796004"/>
            <a:ext cx="8915400" cy="3352800"/>
          </a:xfrm>
          <a:prstGeom prst="rect">
            <a:avLst/>
          </a:prstGeom>
        </p:spPr>
      </p:pic>
    </p:spTree>
    <p:extLst>
      <p:ext uri="{BB962C8B-B14F-4D97-AF65-F5344CB8AC3E}">
        <p14:creationId xmlns:p14="http://schemas.microsoft.com/office/powerpoint/2010/main" val="216471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3200"/>
            <a:ext cx="11247120" cy="6186309"/>
          </a:xfrm>
          <a:prstGeom prst="rect">
            <a:avLst/>
          </a:prstGeom>
          <a:noFill/>
        </p:spPr>
        <p:txBody>
          <a:bodyPr wrap="square" rtlCol="0">
            <a:spAutoFit/>
          </a:bodyPr>
          <a:lstStyle/>
          <a:p>
            <a:pPr algn="just"/>
            <a:r>
              <a:rPr lang="ru-RU" dirty="0" err="1"/>
              <a:t>Көбінесе</a:t>
            </a:r>
            <a:r>
              <a:rPr lang="ru-RU" dirty="0"/>
              <a:t> </a:t>
            </a:r>
            <a:r>
              <a:rPr lang="ru-RU" dirty="0" err="1"/>
              <a:t>жоғары</a:t>
            </a:r>
            <a:r>
              <a:rPr lang="ru-RU" dirty="0"/>
              <a:t> </a:t>
            </a:r>
            <a:r>
              <a:rPr lang="ru-RU" dirty="0" err="1"/>
              <a:t>сандар</a:t>
            </a:r>
            <a:r>
              <a:rPr lang="ru-RU" dirty="0"/>
              <a:t> </a:t>
            </a:r>
            <a:r>
              <a:rPr lang="ru-RU" dirty="0" err="1"/>
              <a:t>инфекциялық</a:t>
            </a:r>
            <a:r>
              <a:rPr lang="ru-RU" dirty="0"/>
              <a:t> </a:t>
            </a:r>
            <a:r>
              <a:rPr lang="ru-RU" dirty="0" err="1"/>
              <a:t>сипаттағы</a:t>
            </a:r>
            <a:r>
              <a:rPr lang="ru-RU" dirty="0"/>
              <a:t> </a:t>
            </a:r>
            <a:r>
              <a:rPr lang="ru-RU" dirty="0" err="1"/>
              <a:t>қабыну</a:t>
            </a:r>
            <a:r>
              <a:rPr lang="ru-RU" dirty="0"/>
              <a:t> </a:t>
            </a:r>
            <a:r>
              <a:rPr lang="ru-RU" dirty="0" err="1"/>
              <a:t>ауруларын</a:t>
            </a:r>
            <a:r>
              <a:rPr lang="ru-RU" dirty="0"/>
              <a:t> </a:t>
            </a:r>
            <a:r>
              <a:rPr lang="ru-RU" dirty="0" err="1"/>
              <a:t>көрсетеді</a:t>
            </a:r>
            <a:r>
              <a:rPr lang="ru-RU" dirty="0"/>
              <a:t>. Жеке </a:t>
            </a:r>
            <a:r>
              <a:rPr lang="ru-RU" dirty="0" err="1"/>
              <a:t>формалар</a:t>
            </a:r>
            <a:r>
              <a:rPr lang="ru-RU" dirty="0"/>
              <a:t> </a:t>
            </a:r>
            <a:r>
              <a:rPr lang="ru-RU" dirty="0" err="1"/>
              <a:t>деңгейінің</a:t>
            </a:r>
            <a:r>
              <a:rPr lang="ru-RU" dirty="0"/>
              <a:t> </a:t>
            </a:r>
            <a:r>
              <a:rPr lang="ru-RU" dirty="0" err="1"/>
              <a:t>жоғарылауы</a:t>
            </a:r>
            <a:r>
              <a:rPr lang="ru-RU" dirty="0"/>
              <a:t> </a:t>
            </a:r>
            <a:r>
              <a:rPr lang="ru-RU" dirty="0" err="1"/>
              <a:t>дененің</a:t>
            </a:r>
            <a:r>
              <a:rPr lang="ru-RU" dirty="0"/>
              <a:t> </a:t>
            </a:r>
            <a:r>
              <a:rPr lang="ru-RU" dirty="0" err="1"/>
              <a:t>басқа</a:t>
            </a:r>
            <a:r>
              <a:rPr lang="ru-RU" dirty="0"/>
              <a:t> </a:t>
            </a:r>
            <a:r>
              <a:rPr lang="ru-RU" dirty="0" err="1"/>
              <a:t>реакцияларын</a:t>
            </a:r>
            <a:r>
              <a:rPr lang="ru-RU" dirty="0"/>
              <a:t> </a:t>
            </a:r>
            <a:r>
              <a:rPr lang="ru-RU" dirty="0" err="1"/>
              <a:t>көрсетуі</a:t>
            </a:r>
            <a:r>
              <a:rPr lang="ru-RU" dirty="0"/>
              <a:t> </a:t>
            </a:r>
            <a:r>
              <a:rPr lang="ru-RU" dirty="0" err="1"/>
              <a:t>мүмкін</a:t>
            </a:r>
            <a:r>
              <a:rPr lang="ru-RU" dirty="0"/>
              <a:t>: </a:t>
            </a:r>
            <a:r>
              <a:rPr lang="ru-RU" dirty="0" err="1"/>
              <a:t>базофилдер</a:t>
            </a:r>
            <a:r>
              <a:rPr lang="ru-RU" dirty="0"/>
              <a:t> </a:t>
            </a:r>
            <a:r>
              <a:rPr lang="ru-RU" dirty="0" err="1"/>
              <a:t>аллергиямен</a:t>
            </a:r>
            <a:r>
              <a:rPr lang="ru-RU" dirty="0"/>
              <a:t>, </a:t>
            </a:r>
            <a:r>
              <a:rPr lang="ru-RU" dirty="0" err="1"/>
              <a:t>эозинофилдер</a:t>
            </a:r>
            <a:r>
              <a:rPr lang="ru-RU" dirty="0"/>
              <a:t> - </a:t>
            </a:r>
            <a:r>
              <a:rPr lang="ru-RU" dirty="0" err="1"/>
              <a:t>гельминттік</a:t>
            </a:r>
            <a:r>
              <a:rPr lang="ru-RU" dirty="0"/>
              <a:t> </a:t>
            </a:r>
            <a:r>
              <a:rPr lang="ru-RU" dirty="0" err="1"/>
              <a:t>инвазиямен</a:t>
            </a:r>
            <a:r>
              <a:rPr lang="ru-RU" dirty="0"/>
              <a:t> </a:t>
            </a:r>
            <a:r>
              <a:rPr lang="ru-RU" dirty="0" err="1"/>
              <a:t>және</a:t>
            </a:r>
            <a:r>
              <a:rPr lang="ru-RU" dirty="0"/>
              <a:t> </a:t>
            </a:r>
            <a:r>
              <a:rPr lang="ru-RU" dirty="0" err="1"/>
              <a:t>аллергиямен</a:t>
            </a:r>
            <a:r>
              <a:rPr lang="ru-RU" dirty="0"/>
              <a:t> </a:t>
            </a:r>
            <a:r>
              <a:rPr lang="ru-RU" dirty="0" err="1"/>
              <a:t>бірге</a:t>
            </a:r>
            <a:r>
              <a:rPr lang="ru-RU" dirty="0"/>
              <a:t> </a:t>
            </a:r>
            <a:r>
              <a:rPr lang="ru-RU" dirty="0" err="1"/>
              <a:t>өседі</a:t>
            </a:r>
            <a:r>
              <a:rPr lang="ru-RU" dirty="0"/>
              <a:t>. </a:t>
            </a:r>
            <a:r>
              <a:rPr lang="ru-RU" dirty="0" err="1"/>
              <a:t>Физиологиялық</a:t>
            </a:r>
            <a:r>
              <a:rPr lang="ru-RU" dirty="0"/>
              <a:t> </a:t>
            </a:r>
            <a:r>
              <a:rPr lang="ru-RU" dirty="0" err="1"/>
              <a:t>тұрғыдан</a:t>
            </a:r>
            <a:r>
              <a:rPr lang="ru-RU" dirty="0"/>
              <a:t> </a:t>
            </a:r>
            <a:r>
              <a:rPr lang="ru-RU" dirty="0" err="1"/>
              <a:t>гранулоциттер</a:t>
            </a:r>
            <a:r>
              <a:rPr lang="ru-RU" dirty="0"/>
              <a:t> </a:t>
            </a:r>
            <a:r>
              <a:rPr lang="ru-RU" dirty="0" err="1"/>
              <a:t>көбейеді</a:t>
            </a:r>
            <a:r>
              <a:rPr lang="ru-RU" dirty="0"/>
              <a:t>:</a:t>
            </a:r>
          </a:p>
          <a:p>
            <a:endParaRPr lang="ru-RU" dirty="0"/>
          </a:p>
          <a:p>
            <a:pPr marL="285750" indent="-285750">
              <a:buFont typeface="Arial" panose="020B0604020202020204" pitchFamily="34" charset="0"/>
              <a:buChar char="•"/>
            </a:pPr>
            <a:r>
              <a:rPr lang="ru-RU" dirty="0" err="1"/>
              <a:t>Жүктілік</a:t>
            </a:r>
            <a:r>
              <a:rPr lang="ru-RU" dirty="0"/>
              <a:t> </a:t>
            </a:r>
            <a:r>
              <a:rPr lang="ru-RU" dirty="0" err="1"/>
              <a:t>кезінде</a:t>
            </a:r>
            <a:r>
              <a:rPr lang="ru-RU" dirty="0"/>
              <a:t> (</a:t>
            </a:r>
            <a:r>
              <a:rPr lang="ru-RU" dirty="0" err="1"/>
              <a:t>екінші</a:t>
            </a:r>
            <a:r>
              <a:rPr lang="ru-RU" dirty="0"/>
              <a:t> </a:t>
            </a:r>
            <a:r>
              <a:rPr lang="ru-RU" dirty="0" err="1"/>
              <a:t>жартысы</a:t>
            </a:r>
            <a:r>
              <a:rPr lang="ru-RU" dirty="0"/>
              <a:t>);</a:t>
            </a:r>
          </a:p>
          <a:p>
            <a:pPr marL="285750" indent="-285750">
              <a:buFont typeface="Arial" panose="020B0604020202020204" pitchFamily="34" charset="0"/>
              <a:buChar char="•"/>
            </a:pPr>
            <a:r>
              <a:rPr lang="ru-RU" dirty="0" err="1"/>
              <a:t>Босану</a:t>
            </a:r>
            <a:r>
              <a:rPr lang="ru-RU" dirty="0"/>
              <a:t> </a:t>
            </a:r>
            <a:r>
              <a:rPr lang="ru-RU" dirty="0" err="1"/>
              <a:t>кезінде</a:t>
            </a:r>
            <a:r>
              <a:rPr lang="ru-RU" dirty="0"/>
              <a:t>;</a:t>
            </a:r>
          </a:p>
          <a:p>
            <a:pPr marL="285750" indent="-285750">
              <a:buFont typeface="Arial" panose="020B0604020202020204" pitchFamily="34" charset="0"/>
              <a:buChar char="•"/>
            </a:pPr>
            <a:r>
              <a:rPr lang="ru-RU" dirty="0" err="1" smtClean="0"/>
              <a:t>қарқынды</a:t>
            </a:r>
            <a:r>
              <a:rPr lang="ru-RU" dirty="0" smtClean="0"/>
              <a:t> </a:t>
            </a:r>
            <a:r>
              <a:rPr lang="ru-RU" dirty="0" err="1"/>
              <a:t>физикалық</a:t>
            </a:r>
            <a:r>
              <a:rPr lang="ru-RU" dirty="0"/>
              <a:t> </a:t>
            </a:r>
            <a:r>
              <a:rPr lang="ru-RU" dirty="0" err="1"/>
              <a:t>белсенділік</a:t>
            </a:r>
            <a:r>
              <a:rPr lang="ru-RU" dirty="0"/>
              <a:t> </a:t>
            </a:r>
            <a:r>
              <a:rPr lang="ru-RU" dirty="0" err="1"/>
              <a:t>кезінде</a:t>
            </a:r>
            <a:r>
              <a:rPr lang="ru-RU" dirty="0"/>
              <a:t>;</a:t>
            </a:r>
          </a:p>
          <a:p>
            <a:pPr marL="285750" indent="-285750">
              <a:buFont typeface="Arial" panose="020B0604020202020204" pitchFamily="34" charset="0"/>
              <a:buChar char="•"/>
            </a:pPr>
            <a:r>
              <a:rPr lang="ru-RU" dirty="0" err="1"/>
              <a:t>Жақсы</a:t>
            </a:r>
            <a:r>
              <a:rPr lang="ru-RU" dirty="0"/>
              <a:t> </a:t>
            </a:r>
            <a:r>
              <a:rPr lang="ru-RU" dirty="0" err="1"/>
              <a:t>түскі</a:t>
            </a:r>
            <a:r>
              <a:rPr lang="ru-RU" dirty="0"/>
              <a:t> </a:t>
            </a:r>
            <a:r>
              <a:rPr lang="ru-RU" dirty="0" err="1"/>
              <a:t>астан</a:t>
            </a:r>
            <a:r>
              <a:rPr lang="ru-RU" dirty="0"/>
              <a:t> </a:t>
            </a:r>
            <a:r>
              <a:rPr lang="ru-RU" dirty="0" err="1"/>
              <a:t>кейін</a:t>
            </a:r>
            <a:r>
              <a:rPr lang="ru-RU" dirty="0"/>
              <a:t>.</a:t>
            </a:r>
          </a:p>
          <a:p>
            <a:endParaRPr lang="ru-RU" dirty="0" smtClean="0"/>
          </a:p>
          <a:p>
            <a:r>
              <a:rPr lang="ru-RU" dirty="0" err="1" smtClean="0"/>
              <a:t>Көп</a:t>
            </a:r>
            <a:r>
              <a:rPr lang="ru-RU" dirty="0" smtClean="0"/>
              <a:t> </a:t>
            </a:r>
            <a:r>
              <a:rPr lang="ru-RU" dirty="0" err="1"/>
              <a:t>жағдайда</a:t>
            </a:r>
            <a:r>
              <a:rPr lang="ru-RU" dirty="0"/>
              <a:t> </a:t>
            </a:r>
            <a:r>
              <a:rPr lang="ru-RU" dirty="0" err="1"/>
              <a:t>төмендетілген</a:t>
            </a:r>
            <a:r>
              <a:rPr lang="ru-RU" dirty="0"/>
              <a:t> </a:t>
            </a:r>
            <a:r>
              <a:rPr lang="ru-RU" dirty="0" err="1"/>
              <a:t>мәндер</a:t>
            </a:r>
            <a:r>
              <a:rPr lang="ru-RU" dirty="0"/>
              <a:t> </a:t>
            </a:r>
            <a:r>
              <a:rPr lang="ru-RU" dirty="0" err="1" smtClean="0"/>
              <a:t>алып</a:t>
            </a:r>
            <a:r>
              <a:rPr lang="ru-RU" dirty="0" smtClean="0"/>
              <a:t> </a:t>
            </a:r>
            <a:r>
              <a:rPr lang="ru-RU" dirty="0" err="1" smtClean="0"/>
              <a:t>келеді</a:t>
            </a:r>
            <a:r>
              <a:rPr lang="ru-RU" dirty="0" smtClean="0"/>
              <a:t>:</a:t>
            </a:r>
            <a:endParaRPr lang="ru-RU" dirty="0"/>
          </a:p>
          <a:p>
            <a:pPr marL="285750" indent="-285750">
              <a:buFont typeface="Arial" panose="020B0604020202020204" pitchFamily="34" charset="0"/>
              <a:buChar char="•"/>
            </a:pPr>
            <a:r>
              <a:rPr lang="ru-RU" dirty="0" err="1"/>
              <a:t>Гематологиялық</a:t>
            </a:r>
            <a:r>
              <a:rPr lang="ru-RU" dirty="0"/>
              <a:t> патология;</a:t>
            </a:r>
          </a:p>
          <a:p>
            <a:pPr marL="285750" indent="-285750">
              <a:buFont typeface="Arial" panose="020B0604020202020204" pitchFamily="34" charset="0"/>
              <a:buChar char="•"/>
            </a:pPr>
            <a:r>
              <a:rPr lang="ru-RU" dirty="0" err="1"/>
              <a:t>Вирустық</a:t>
            </a:r>
            <a:r>
              <a:rPr lang="ru-RU" dirty="0"/>
              <a:t> инфекция;</a:t>
            </a:r>
          </a:p>
          <a:p>
            <a:pPr marL="285750" indent="-285750">
              <a:buFont typeface="Arial" panose="020B0604020202020204" pitchFamily="34" charset="0"/>
              <a:buChar char="•"/>
            </a:pPr>
            <a:r>
              <a:rPr lang="ru-RU" dirty="0" err="1"/>
              <a:t>Коллагеноздар</a:t>
            </a:r>
            <a:r>
              <a:rPr lang="ru-RU" dirty="0" smtClean="0"/>
              <a:t>.</a:t>
            </a:r>
          </a:p>
          <a:p>
            <a:endParaRPr lang="ru-RU" dirty="0" smtClean="0"/>
          </a:p>
          <a:p>
            <a:pPr algn="just"/>
            <a:r>
              <a:rPr lang="ru-RU" dirty="0" err="1"/>
              <a:t>Сүйек</a:t>
            </a:r>
            <a:r>
              <a:rPr lang="ru-RU" dirty="0"/>
              <a:t> </a:t>
            </a:r>
            <a:r>
              <a:rPr lang="ru-RU" dirty="0" err="1"/>
              <a:t>кемігіндегі</a:t>
            </a:r>
            <a:r>
              <a:rPr lang="ru-RU" dirty="0"/>
              <a:t> </a:t>
            </a:r>
            <a:r>
              <a:rPr lang="ru-RU" dirty="0" err="1"/>
              <a:t>гранулоциттердің</a:t>
            </a:r>
            <a:r>
              <a:rPr lang="ru-RU" dirty="0"/>
              <a:t> </a:t>
            </a:r>
            <a:r>
              <a:rPr lang="ru-RU" dirty="0" err="1"/>
              <a:t>өндірісінің</a:t>
            </a:r>
            <a:r>
              <a:rPr lang="ru-RU" dirty="0"/>
              <a:t> </a:t>
            </a:r>
            <a:r>
              <a:rPr lang="ru-RU" dirty="0" err="1"/>
              <a:t>төмендеуіне</a:t>
            </a:r>
            <a:r>
              <a:rPr lang="ru-RU" dirty="0"/>
              <a:t> </a:t>
            </a:r>
            <a:r>
              <a:rPr lang="ru-RU" dirty="0" err="1"/>
              <a:t>әкелетін</a:t>
            </a:r>
            <a:r>
              <a:rPr lang="ru-RU" dirty="0"/>
              <a:t> </a:t>
            </a:r>
            <a:r>
              <a:rPr lang="ru-RU" dirty="0" err="1"/>
              <a:t>кез</a:t>
            </a:r>
            <a:r>
              <a:rPr lang="ru-RU" dirty="0"/>
              <a:t> </a:t>
            </a:r>
            <a:r>
              <a:rPr lang="ru-RU" dirty="0" err="1"/>
              <a:t>келген</a:t>
            </a:r>
            <a:r>
              <a:rPr lang="ru-RU" dirty="0"/>
              <a:t> </a:t>
            </a:r>
            <a:r>
              <a:rPr lang="ru-RU" dirty="0" err="1"/>
              <a:t>себеп</a:t>
            </a:r>
            <a:r>
              <a:rPr lang="ru-RU" dirty="0"/>
              <a:t> </a:t>
            </a:r>
            <a:r>
              <a:rPr lang="ru-RU" dirty="0" err="1"/>
              <a:t>перифериялық</a:t>
            </a:r>
            <a:r>
              <a:rPr lang="ru-RU" dirty="0"/>
              <a:t> </a:t>
            </a:r>
            <a:r>
              <a:rPr lang="ru-RU" dirty="0" err="1"/>
              <a:t>қандағы</a:t>
            </a:r>
            <a:r>
              <a:rPr lang="ru-RU" dirty="0"/>
              <a:t> </a:t>
            </a:r>
            <a:r>
              <a:rPr lang="ru-RU" dirty="0" err="1"/>
              <a:t>олардың</a:t>
            </a:r>
            <a:r>
              <a:rPr lang="ru-RU" dirty="0"/>
              <a:t> </a:t>
            </a:r>
            <a:r>
              <a:rPr lang="ru-RU" dirty="0" err="1"/>
              <a:t>мазмұнының</a:t>
            </a:r>
            <a:r>
              <a:rPr lang="ru-RU" dirty="0"/>
              <a:t> </a:t>
            </a:r>
            <a:r>
              <a:rPr lang="ru-RU" dirty="0" err="1"/>
              <a:t>өзгеруімен</a:t>
            </a:r>
            <a:r>
              <a:rPr lang="ru-RU" dirty="0"/>
              <a:t> </a:t>
            </a:r>
            <a:r>
              <a:rPr lang="ru-RU" dirty="0" err="1"/>
              <a:t>көрінеді</a:t>
            </a:r>
            <a:r>
              <a:rPr lang="ru-RU" dirty="0"/>
              <a:t> - </a:t>
            </a:r>
            <a:r>
              <a:rPr lang="ru-RU" dirty="0" err="1"/>
              <a:t>гранулоциттердің</a:t>
            </a:r>
            <a:r>
              <a:rPr lang="ru-RU" dirty="0"/>
              <a:t> </a:t>
            </a:r>
            <a:r>
              <a:rPr lang="ru-RU" dirty="0" err="1"/>
              <a:t>сериясы</a:t>
            </a:r>
            <a:r>
              <a:rPr lang="ru-RU" dirty="0"/>
              <a:t> </a:t>
            </a:r>
            <a:r>
              <a:rPr lang="ru-RU" dirty="0" err="1"/>
              <a:t>өкілдерінің</a:t>
            </a:r>
            <a:r>
              <a:rPr lang="ru-RU" dirty="0"/>
              <a:t> саны </a:t>
            </a:r>
            <a:r>
              <a:rPr lang="ru-RU" dirty="0" err="1"/>
              <a:t>азаяды</a:t>
            </a:r>
            <a:r>
              <a:rPr lang="ru-RU" dirty="0"/>
              <a:t>. </a:t>
            </a:r>
            <a:r>
              <a:rPr lang="ru-RU" dirty="0" err="1"/>
              <a:t>Гематологиялық</a:t>
            </a:r>
            <a:r>
              <a:rPr lang="ru-RU" dirty="0"/>
              <a:t> </a:t>
            </a:r>
            <a:r>
              <a:rPr lang="ru-RU" dirty="0" err="1"/>
              <a:t>патологиядан</a:t>
            </a:r>
            <a:r>
              <a:rPr lang="ru-RU" dirty="0"/>
              <a:t> </a:t>
            </a:r>
            <a:r>
              <a:rPr lang="ru-RU" dirty="0" err="1"/>
              <a:t>басқа</a:t>
            </a:r>
            <a:r>
              <a:rPr lang="ru-RU" dirty="0"/>
              <a:t>, </a:t>
            </a:r>
            <a:r>
              <a:rPr lang="ru-RU" dirty="0" err="1"/>
              <a:t>гранулоциттер</a:t>
            </a:r>
            <a:r>
              <a:rPr lang="ru-RU" dirty="0"/>
              <a:t> </a:t>
            </a:r>
            <a:r>
              <a:rPr lang="ru-RU" dirty="0" err="1"/>
              <a:t>төмен</a:t>
            </a:r>
            <a:r>
              <a:rPr lang="ru-RU" dirty="0"/>
              <a:t> </a:t>
            </a:r>
            <a:r>
              <a:rPr lang="ru-RU" dirty="0" err="1"/>
              <a:t>болған</a:t>
            </a:r>
            <a:r>
              <a:rPr lang="ru-RU" dirty="0"/>
              <a:t> </a:t>
            </a:r>
            <a:r>
              <a:rPr lang="ru-RU" dirty="0" err="1"/>
              <a:t>кездегі</a:t>
            </a:r>
            <a:r>
              <a:rPr lang="ru-RU" dirty="0"/>
              <a:t> </a:t>
            </a:r>
            <a:r>
              <a:rPr lang="ru-RU" dirty="0" err="1"/>
              <a:t>ұқсас</a:t>
            </a:r>
            <a:r>
              <a:rPr lang="ru-RU" dirty="0"/>
              <a:t> </a:t>
            </a:r>
            <a:r>
              <a:rPr lang="ru-RU" dirty="0" err="1"/>
              <a:t>жағдайлар</a:t>
            </a:r>
            <a:r>
              <a:rPr lang="ru-RU" dirty="0"/>
              <a:t> </a:t>
            </a:r>
            <a:r>
              <a:rPr lang="ru-RU" dirty="0" err="1"/>
              <a:t>белгілі</a:t>
            </a:r>
            <a:r>
              <a:rPr lang="ru-RU" dirty="0"/>
              <a:t> </a:t>
            </a:r>
            <a:r>
              <a:rPr lang="ru-RU" dirty="0" err="1"/>
              <a:t>бір</a:t>
            </a:r>
            <a:r>
              <a:rPr lang="ru-RU" dirty="0"/>
              <a:t> </a:t>
            </a:r>
            <a:r>
              <a:rPr lang="ru-RU" dirty="0" err="1"/>
              <a:t>фармацевтикалық</a:t>
            </a:r>
            <a:r>
              <a:rPr lang="ru-RU" dirty="0"/>
              <a:t> </a:t>
            </a:r>
            <a:r>
              <a:rPr lang="ru-RU" dirty="0" err="1"/>
              <a:t>препараттармен</a:t>
            </a:r>
            <a:r>
              <a:rPr lang="ru-RU" dirty="0"/>
              <a:t> (</a:t>
            </a:r>
            <a:r>
              <a:rPr lang="ru-RU" dirty="0" err="1"/>
              <a:t>антибиотиктер</a:t>
            </a:r>
            <a:r>
              <a:rPr lang="ru-RU" dirty="0"/>
              <a:t>, </a:t>
            </a:r>
            <a:r>
              <a:rPr lang="ru-RU" dirty="0" err="1"/>
              <a:t>сульфаниламидтер</a:t>
            </a:r>
            <a:r>
              <a:rPr lang="ru-RU" dirty="0"/>
              <a:t>, </a:t>
            </a:r>
            <a:r>
              <a:rPr lang="ru-RU" dirty="0" err="1"/>
              <a:t>ісікке</a:t>
            </a:r>
            <a:r>
              <a:rPr lang="ru-RU" dirty="0"/>
              <a:t> </a:t>
            </a:r>
            <a:r>
              <a:rPr lang="ru-RU" dirty="0" err="1"/>
              <a:t>қарсы</a:t>
            </a:r>
            <a:r>
              <a:rPr lang="ru-RU" dirty="0"/>
              <a:t> </a:t>
            </a:r>
            <a:r>
              <a:rPr lang="ru-RU" dirty="0" err="1"/>
              <a:t>препараттар</a:t>
            </a:r>
            <a:r>
              <a:rPr lang="ru-RU" dirty="0"/>
              <a:t> </a:t>
            </a:r>
            <a:r>
              <a:rPr lang="ru-RU" dirty="0" err="1"/>
              <a:t>және</a:t>
            </a:r>
            <a:r>
              <a:rPr lang="ru-RU" dirty="0"/>
              <a:t> </a:t>
            </a:r>
            <a:r>
              <a:rPr lang="ru-RU" dirty="0" err="1"/>
              <a:t>т.б</a:t>
            </a:r>
            <a:r>
              <a:rPr lang="ru-RU" dirty="0"/>
              <a:t>.) </a:t>
            </a:r>
            <a:r>
              <a:rPr lang="ru-RU" dirty="0" err="1"/>
              <a:t>туындауы</a:t>
            </a:r>
            <a:r>
              <a:rPr lang="ru-RU" dirty="0"/>
              <a:t> </a:t>
            </a:r>
            <a:r>
              <a:rPr lang="ru-RU" dirty="0" err="1"/>
              <a:t>мүмкін</a:t>
            </a:r>
            <a:r>
              <a:rPr lang="ru-RU" dirty="0"/>
              <a:t> </a:t>
            </a:r>
            <a:r>
              <a:rPr lang="ru-RU" dirty="0" err="1"/>
              <a:t>немесе</a:t>
            </a:r>
            <a:r>
              <a:rPr lang="ru-RU" dirty="0"/>
              <a:t> </a:t>
            </a:r>
            <a:r>
              <a:rPr lang="ru-RU" dirty="0" err="1"/>
              <a:t>генетикалық</a:t>
            </a:r>
            <a:r>
              <a:rPr lang="ru-RU" dirty="0"/>
              <a:t> </a:t>
            </a:r>
            <a:r>
              <a:rPr lang="ru-RU" dirty="0" err="1"/>
              <a:t>анықталған</a:t>
            </a:r>
            <a:r>
              <a:rPr lang="ru-RU" dirty="0"/>
              <a:t> </a:t>
            </a:r>
            <a:r>
              <a:rPr lang="ru-RU" dirty="0" err="1"/>
              <a:t>аурулардың</a:t>
            </a:r>
            <a:r>
              <a:rPr lang="ru-RU" dirty="0"/>
              <a:t> </a:t>
            </a:r>
            <a:r>
              <a:rPr lang="ru-RU" dirty="0" err="1"/>
              <a:t>салдары</a:t>
            </a:r>
            <a:r>
              <a:rPr lang="ru-RU" dirty="0"/>
              <a:t> </a:t>
            </a:r>
            <a:r>
              <a:rPr lang="ru-RU" dirty="0" err="1"/>
              <a:t>болуы</a:t>
            </a:r>
            <a:r>
              <a:rPr lang="ru-RU" dirty="0"/>
              <a:t> </a:t>
            </a:r>
            <a:r>
              <a:rPr lang="ru-RU" dirty="0" err="1"/>
              <a:t>мүмкін</a:t>
            </a:r>
            <a:r>
              <a:rPr lang="ru-RU" dirty="0"/>
              <a:t>. </a:t>
            </a:r>
            <a:r>
              <a:rPr lang="ru-RU" dirty="0" err="1"/>
              <a:t>Дегенмен</a:t>
            </a:r>
            <a:r>
              <a:rPr lang="ru-RU" dirty="0"/>
              <a:t>, </a:t>
            </a:r>
            <a:r>
              <a:rPr lang="ru-RU" dirty="0" err="1"/>
              <a:t>келесі</a:t>
            </a:r>
            <a:r>
              <a:rPr lang="ru-RU" dirty="0"/>
              <a:t> </a:t>
            </a:r>
            <a:r>
              <a:rPr lang="ru-RU" dirty="0" err="1"/>
              <a:t>заңдылық</a:t>
            </a:r>
            <a:r>
              <a:rPr lang="ru-RU" dirty="0"/>
              <a:t> </a:t>
            </a:r>
            <a:r>
              <a:rPr lang="ru-RU" dirty="0" err="1"/>
              <a:t>анық</a:t>
            </a:r>
            <a:r>
              <a:rPr lang="ru-RU" dirty="0"/>
              <a:t> </a:t>
            </a:r>
            <a:r>
              <a:rPr lang="ru-RU" dirty="0" err="1"/>
              <a:t>көрінеді</a:t>
            </a:r>
            <a:r>
              <a:rPr lang="ru-RU" dirty="0"/>
              <a:t>: </a:t>
            </a:r>
            <a:r>
              <a:rPr lang="ru-RU" dirty="0" err="1"/>
              <a:t>жетілген</a:t>
            </a:r>
            <a:r>
              <a:rPr lang="ru-RU" dirty="0"/>
              <a:t> </a:t>
            </a:r>
            <a:r>
              <a:rPr lang="ru-RU" dirty="0" err="1"/>
              <a:t>формалардың</a:t>
            </a:r>
            <a:r>
              <a:rPr lang="ru-RU" dirty="0"/>
              <a:t> </a:t>
            </a:r>
            <a:r>
              <a:rPr lang="ru-RU" dirty="0" err="1"/>
              <a:t>өндірісі</a:t>
            </a:r>
            <a:r>
              <a:rPr lang="ru-RU" dirty="0"/>
              <a:t> </a:t>
            </a:r>
            <a:r>
              <a:rPr lang="ru-RU" dirty="0" err="1"/>
              <a:t>төмен</a:t>
            </a:r>
            <a:r>
              <a:rPr lang="ru-RU" dirty="0"/>
              <a:t> - </a:t>
            </a:r>
            <a:r>
              <a:rPr lang="ru-RU" dirty="0" err="1"/>
              <a:t>тыныс</a:t>
            </a:r>
            <a:r>
              <a:rPr lang="ru-RU" dirty="0"/>
              <a:t> </a:t>
            </a:r>
            <a:r>
              <a:rPr lang="ru-RU" dirty="0" err="1"/>
              <a:t>алу</a:t>
            </a:r>
            <a:r>
              <a:rPr lang="ru-RU" dirty="0"/>
              <a:t> </a:t>
            </a:r>
            <a:r>
              <a:rPr lang="ru-RU" dirty="0" err="1"/>
              <a:t>жолдарының</a:t>
            </a:r>
            <a:r>
              <a:rPr lang="ru-RU" dirty="0"/>
              <a:t> </a:t>
            </a:r>
            <a:r>
              <a:rPr lang="ru-RU" dirty="0" err="1"/>
              <a:t>және</a:t>
            </a:r>
            <a:r>
              <a:rPr lang="ru-RU" dirty="0"/>
              <a:t> </a:t>
            </a:r>
            <a:r>
              <a:rPr lang="ru-RU" dirty="0" err="1"/>
              <a:t>терінің</a:t>
            </a:r>
            <a:r>
              <a:rPr lang="ru-RU" dirty="0"/>
              <a:t> </a:t>
            </a:r>
            <a:r>
              <a:rPr lang="ru-RU" dirty="0" err="1"/>
              <a:t>инфекцияларына</a:t>
            </a:r>
            <a:r>
              <a:rPr lang="ru-RU" dirty="0"/>
              <a:t> </a:t>
            </a:r>
            <a:r>
              <a:rPr lang="ru-RU" dirty="0" err="1"/>
              <a:t>сезімталдық</a:t>
            </a:r>
            <a:r>
              <a:rPr lang="ru-RU" dirty="0"/>
              <a:t> </a:t>
            </a:r>
            <a:r>
              <a:rPr lang="ru-RU" dirty="0" err="1"/>
              <a:t>жоғары</a:t>
            </a:r>
            <a:r>
              <a:rPr lang="ru-RU" dirty="0"/>
              <a:t>.</a:t>
            </a:r>
          </a:p>
        </p:txBody>
      </p:sp>
    </p:spTree>
    <p:extLst>
      <p:ext uri="{BB962C8B-B14F-4D97-AF65-F5344CB8AC3E}">
        <p14:creationId xmlns:p14="http://schemas.microsoft.com/office/powerpoint/2010/main" val="107684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120" y="1188720"/>
            <a:ext cx="5567680" cy="3970318"/>
          </a:xfrm>
          <a:prstGeom prst="rect">
            <a:avLst/>
          </a:prstGeom>
          <a:noFill/>
        </p:spPr>
        <p:txBody>
          <a:bodyPr wrap="square" rtlCol="0">
            <a:spAutoFit/>
          </a:bodyPr>
          <a:lstStyle/>
          <a:p>
            <a:pPr marL="285750" indent="-285750" algn="just">
              <a:buFont typeface="Arial" panose="020B0604020202020204" pitchFamily="34" charset="0"/>
              <a:buChar char="•"/>
            </a:pPr>
            <a:r>
              <a:rPr lang="ru-RU" dirty="0" err="1"/>
              <a:t>Иммундық</a:t>
            </a:r>
            <a:r>
              <a:rPr lang="ru-RU" dirty="0"/>
              <a:t> </a:t>
            </a:r>
            <a:r>
              <a:rPr lang="ru-RU" dirty="0" err="1"/>
              <a:t>жүйенің</a:t>
            </a:r>
            <a:r>
              <a:rPr lang="ru-RU" dirty="0"/>
              <a:t> </a:t>
            </a:r>
            <a:r>
              <a:rPr lang="ru-RU" dirty="0" err="1"/>
              <a:t>негізгі</a:t>
            </a:r>
            <a:r>
              <a:rPr lang="ru-RU" dirty="0"/>
              <a:t> </a:t>
            </a:r>
            <a:r>
              <a:rPr lang="ru-RU" dirty="0" err="1"/>
              <a:t>функцияларының</a:t>
            </a:r>
            <a:r>
              <a:rPr lang="ru-RU" dirty="0"/>
              <a:t> </a:t>
            </a:r>
            <a:r>
              <a:rPr lang="ru-RU" dirty="0" err="1"/>
              <a:t>бұзылуына</a:t>
            </a:r>
            <a:r>
              <a:rPr lang="ru-RU" dirty="0"/>
              <a:t> </a:t>
            </a:r>
            <a:r>
              <a:rPr lang="ru-RU" dirty="0" err="1"/>
              <a:t>әкелетін</a:t>
            </a:r>
            <a:r>
              <a:rPr lang="ru-RU" dirty="0"/>
              <a:t> </a:t>
            </a:r>
            <a:r>
              <a:rPr lang="ru-RU" dirty="0" err="1"/>
              <a:t>сирек</a:t>
            </a:r>
            <a:r>
              <a:rPr lang="ru-RU" dirty="0"/>
              <a:t> </a:t>
            </a:r>
            <a:r>
              <a:rPr lang="ru-RU" dirty="0" err="1"/>
              <a:t>кездесетін</a:t>
            </a:r>
            <a:r>
              <a:rPr lang="ru-RU" dirty="0"/>
              <a:t> </a:t>
            </a:r>
            <a:r>
              <a:rPr lang="ru-RU" dirty="0" err="1"/>
              <a:t>тұқым</a:t>
            </a:r>
            <a:r>
              <a:rPr lang="ru-RU" dirty="0"/>
              <a:t> </a:t>
            </a:r>
            <a:r>
              <a:rPr lang="ru-RU" dirty="0" err="1"/>
              <a:t>қуалайтын</a:t>
            </a:r>
            <a:r>
              <a:rPr lang="ru-RU" dirty="0"/>
              <a:t> ауру. </a:t>
            </a:r>
            <a:r>
              <a:rPr lang="ru-RU" dirty="0" err="1"/>
              <a:t>Бұл</a:t>
            </a:r>
            <a:r>
              <a:rPr lang="ru-RU" dirty="0"/>
              <a:t> </a:t>
            </a:r>
            <a:r>
              <a:rPr lang="ru-RU" dirty="0" err="1"/>
              <a:t>патологиясы</a:t>
            </a:r>
            <a:r>
              <a:rPr lang="ru-RU" dirty="0"/>
              <a:t> бар </a:t>
            </a:r>
            <a:r>
              <a:rPr lang="ru-RU" dirty="0" err="1"/>
              <a:t>адамдарда</a:t>
            </a:r>
            <a:r>
              <a:rPr lang="ru-RU" dirty="0"/>
              <a:t> </a:t>
            </a:r>
            <a:r>
              <a:rPr lang="ru-RU" dirty="0" err="1"/>
              <a:t>иммундық</a:t>
            </a:r>
            <a:r>
              <a:rPr lang="ru-RU" dirty="0"/>
              <a:t> </a:t>
            </a:r>
            <a:r>
              <a:rPr lang="ru-RU" dirty="0" err="1"/>
              <a:t>жасушалар</a:t>
            </a:r>
            <a:r>
              <a:rPr lang="ru-RU" dirty="0"/>
              <a:t> </a:t>
            </a:r>
            <a:r>
              <a:rPr lang="ru-RU" dirty="0" err="1"/>
              <a:t>бактериялар</a:t>
            </a:r>
            <a:r>
              <a:rPr lang="ru-RU" dirty="0"/>
              <a:t> мен </a:t>
            </a:r>
            <a:r>
              <a:rPr lang="ru-RU" dirty="0" err="1"/>
              <a:t>саңырауқұлақтардың</a:t>
            </a:r>
            <a:r>
              <a:rPr lang="ru-RU" dirty="0"/>
              <a:t> </a:t>
            </a:r>
            <a:r>
              <a:rPr lang="ru-RU" dirty="0" err="1"/>
              <a:t>белгілі</a:t>
            </a:r>
            <a:r>
              <a:rPr lang="ru-RU" dirty="0"/>
              <a:t> </a:t>
            </a:r>
            <a:r>
              <a:rPr lang="ru-RU" dirty="0" err="1"/>
              <a:t>бір</a:t>
            </a:r>
            <a:r>
              <a:rPr lang="ru-RU" dirty="0"/>
              <a:t> </a:t>
            </a:r>
            <a:r>
              <a:rPr lang="ru-RU" dirty="0" err="1"/>
              <a:t>түрлерін</a:t>
            </a:r>
            <a:r>
              <a:rPr lang="ru-RU" dirty="0"/>
              <a:t> </a:t>
            </a:r>
            <a:r>
              <a:rPr lang="ru-RU" dirty="0" err="1"/>
              <a:t>жоя</a:t>
            </a:r>
            <a:r>
              <a:rPr lang="ru-RU" dirty="0"/>
              <a:t> </a:t>
            </a:r>
            <a:r>
              <a:rPr lang="ru-RU" dirty="0" err="1"/>
              <a:t>алмайды</a:t>
            </a:r>
            <a:r>
              <a:rPr lang="ru-RU" dirty="0"/>
              <a:t>, </a:t>
            </a:r>
            <a:r>
              <a:rPr lang="ru-RU" dirty="0" err="1"/>
              <a:t>бұл</a:t>
            </a:r>
            <a:r>
              <a:rPr lang="ru-RU" dirty="0"/>
              <a:t> </a:t>
            </a:r>
            <a:r>
              <a:rPr lang="ru-RU" dirty="0" err="1"/>
              <a:t>тұрақты</a:t>
            </a:r>
            <a:r>
              <a:rPr lang="ru-RU" dirty="0"/>
              <a:t> </a:t>
            </a:r>
            <a:r>
              <a:rPr lang="ru-RU" dirty="0" err="1"/>
              <a:t>жұқпалы</a:t>
            </a:r>
            <a:r>
              <a:rPr lang="ru-RU" dirty="0"/>
              <a:t> </a:t>
            </a:r>
            <a:r>
              <a:rPr lang="ru-RU" dirty="0" err="1"/>
              <a:t>ауруларға</a:t>
            </a:r>
            <a:r>
              <a:rPr lang="ru-RU" dirty="0"/>
              <a:t> </a:t>
            </a:r>
            <a:r>
              <a:rPr lang="ru-RU" dirty="0" err="1"/>
              <a:t>әкеледі</a:t>
            </a:r>
            <a:r>
              <a:rPr lang="ru-RU" dirty="0" smtClean="0"/>
              <a:t>.</a:t>
            </a:r>
            <a:endParaRPr lang="ru-RU" dirty="0"/>
          </a:p>
          <a:p>
            <a:pPr marL="285750" indent="-285750" algn="just">
              <a:buFont typeface="Arial" panose="020B0604020202020204" pitchFamily="34" charset="0"/>
              <a:buChar char="•"/>
            </a:pPr>
            <a:r>
              <a:rPr lang="ru-RU" dirty="0" err="1"/>
              <a:t>Симптомдарға</a:t>
            </a:r>
            <a:r>
              <a:rPr lang="ru-RU" dirty="0"/>
              <a:t> </a:t>
            </a:r>
            <a:r>
              <a:rPr lang="ru-RU" dirty="0" err="1"/>
              <a:t>тыныс</a:t>
            </a:r>
            <a:r>
              <a:rPr lang="ru-RU" dirty="0"/>
              <a:t> </a:t>
            </a:r>
            <a:r>
              <a:rPr lang="ru-RU" dirty="0" err="1"/>
              <a:t>алу</a:t>
            </a:r>
            <a:r>
              <a:rPr lang="ru-RU" dirty="0"/>
              <a:t> </a:t>
            </a:r>
            <a:r>
              <a:rPr lang="ru-RU" dirty="0" err="1"/>
              <a:t>жолдарының</a:t>
            </a:r>
            <a:r>
              <a:rPr lang="ru-RU" dirty="0"/>
              <a:t> </a:t>
            </a:r>
            <a:r>
              <a:rPr lang="ru-RU" dirty="0" err="1"/>
              <a:t>қайталанатын</a:t>
            </a:r>
            <a:r>
              <a:rPr lang="ru-RU" dirty="0"/>
              <a:t> </a:t>
            </a:r>
            <a:r>
              <a:rPr lang="ru-RU" dirty="0" err="1"/>
              <a:t>инфекциялары</a:t>
            </a:r>
            <a:r>
              <a:rPr lang="ru-RU" dirty="0"/>
              <a:t>, </a:t>
            </a:r>
            <a:r>
              <a:rPr lang="ru-RU" dirty="0" err="1"/>
              <a:t>тері</a:t>
            </a:r>
            <a:r>
              <a:rPr lang="ru-RU" dirty="0"/>
              <a:t> </a:t>
            </a:r>
            <a:r>
              <a:rPr lang="ru-RU" dirty="0" err="1"/>
              <a:t>инфекциялары</a:t>
            </a:r>
            <a:r>
              <a:rPr lang="ru-RU" dirty="0"/>
              <a:t>, </a:t>
            </a:r>
            <a:r>
              <a:rPr lang="ru-RU" dirty="0" err="1"/>
              <a:t>өкпе</a:t>
            </a:r>
            <a:r>
              <a:rPr lang="ru-RU" dirty="0"/>
              <a:t> </a:t>
            </a:r>
            <a:r>
              <a:rPr lang="ru-RU" dirty="0" err="1"/>
              <a:t>абсцесстері</a:t>
            </a:r>
            <a:r>
              <a:rPr lang="ru-RU" dirty="0"/>
              <a:t>, </a:t>
            </a:r>
            <a:r>
              <a:rPr lang="ru-RU" dirty="0" err="1"/>
              <a:t>тері</a:t>
            </a:r>
            <a:r>
              <a:rPr lang="ru-RU" dirty="0"/>
              <a:t> </a:t>
            </a:r>
            <a:r>
              <a:rPr lang="ru-RU" dirty="0" err="1"/>
              <a:t>жаралары</a:t>
            </a:r>
            <a:r>
              <a:rPr lang="ru-RU" dirty="0"/>
              <a:t> </a:t>
            </a:r>
            <a:r>
              <a:rPr lang="ru-RU" dirty="0" err="1"/>
              <a:t>және</a:t>
            </a:r>
            <a:r>
              <a:rPr lang="ru-RU" dirty="0"/>
              <a:t> </a:t>
            </a:r>
            <a:r>
              <a:rPr lang="ru-RU" dirty="0" err="1"/>
              <a:t>басқа</a:t>
            </a:r>
            <a:r>
              <a:rPr lang="ru-RU" dirty="0"/>
              <a:t> </a:t>
            </a:r>
            <a:r>
              <a:rPr lang="ru-RU" dirty="0" err="1"/>
              <a:t>белгілер</a:t>
            </a:r>
            <a:r>
              <a:rPr lang="ru-RU" dirty="0"/>
              <a:t> </a:t>
            </a:r>
            <a:r>
              <a:rPr lang="ru-RU" dirty="0" err="1"/>
              <a:t>кіруі</a:t>
            </a:r>
            <a:r>
              <a:rPr lang="ru-RU" dirty="0"/>
              <a:t> </a:t>
            </a:r>
            <a:r>
              <a:rPr lang="ru-RU" dirty="0" err="1"/>
              <a:t>мүмкін</a:t>
            </a:r>
            <a:r>
              <a:rPr lang="ru-RU" dirty="0"/>
              <a:t>. </a:t>
            </a:r>
            <a:r>
              <a:rPr lang="en-US" dirty="0"/>
              <a:t>CGD </a:t>
            </a:r>
            <a:r>
              <a:rPr lang="ru-RU" dirty="0" err="1"/>
              <a:t>сонымен</a:t>
            </a:r>
            <a:r>
              <a:rPr lang="ru-RU" dirty="0"/>
              <a:t> </a:t>
            </a:r>
            <a:r>
              <a:rPr lang="ru-RU" dirty="0" err="1"/>
              <a:t>қатар</a:t>
            </a:r>
            <a:r>
              <a:rPr lang="ru-RU" dirty="0"/>
              <a:t> </a:t>
            </a:r>
            <a:r>
              <a:rPr lang="ru-RU" dirty="0" err="1"/>
              <a:t>лимфомалар</a:t>
            </a:r>
            <a:r>
              <a:rPr lang="ru-RU" dirty="0"/>
              <a:t> мен </a:t>
            </a:r>
            <a:r>
              <a:rPr lang="ru-RU" dirty="0" err="1"/>
              <a:t>аутоиммундық</a:t>
            </a:r>
            <a:r>
              <a:rPr lang="ru-RU" dirty="0"/>
              <a:t> </a:t>
            </a:r>
            <a:r>
              <a:rPr lang="ru-RU" dirty="0" err="1"/>
              <a:t>аурулар</a:t>
            </a:r>
            <a:r>
              <a:rPr lang="ru-RU" dirty="0"/>
              <a:t> </a:t>
            </a:r>
            <a:r>
              <a:rPr lang="ru-RU" dirty="0" err="1"/>
              <a:t>сияқты</a:t>
            </a:r>
            <a:r>
              <a:rPr lang="ru-RU" dirty="0"/>
              <a:t> </a:t>
            </a:r>
            <a:r>
              <a:rPr lang="ru-RU" dirty="0" err="1"/>
              <a:t>басқа</a:t>
            </a:r>
            <a:r>
              <a:rPr lang="ru-RU" dirty="0"/>
              <a:t> </a:t>
            </a:r>
            <a:r>
              <a:rPr lang="ru-RU" dirty="0" err="1"/>
              <a:t>аурулардың</a:t>
            </a:r>
            <a:r>
              <a:rPr lang="ru-RU" dirty="0"/>
              <a:t> </a:t>
            </a:r>
            <a:r>
              <a:rPr lang="ru-RU" dirty="0" err="1"/>
              <a:t>дамуына</a:t>
            </a:r>
            <a:r>
              <a:rPr lang="ru-RU" dirty="0"/>
              <a:t> </a:t>
            </a:r>
            <a:r>
              <a:rPr lang="ru-RU" dirty="0" err="1"/>
              <a:t>әкелуі</a:t>
            </a:r>
            <a:r>
              <a:rPr lang="ru-RU" dirty="0"/>
              <a:t> </a:t>
            </a:r>
            <a:r>
              <a:rPr lang="ru-RU" dirty="0" err="1"/>
              <a:t>мүмкін</a:t>
            </a:r>
            <a:r>
              <a:rPr lang="ru-RU" dirty="0"/>
              <a:t>.</a:t>
            </a:r>
          </a:p>
        </p:txBody>
      </p:sp>
      <p:sp>
        <p:nvSpPr>
          <p:cNvPr id="3" name="TextBox 2"/>
          <p:cNvSpPr txBox="1"/>
          <p:nvPr/>
        </p:nvSpPr>
        <p:spPr>
          <a:xfrm>
            <a:off x="3027680" y="426720"/>
            <a:ext cx="5933440" cy="461665"/>
          </a:xfrm>
          <a:prstGeom prst="rect">
            <a:avLst/>
          </a:prstGeom>
          <a:noFill/>
        </p:spPr>
        <p:txBody>
          <a:bodyPr wrap="square" rtlCol="0">
            <a:spAutoFit/>
          </a:bodyPr>
          <a:lstStyle/>
          <a:p>
            <a:r>
              <a:rPr lang="ru-RU" sz="2400" b="1" dirty="0" err="1">
                <a:solidFill>
                  <a:srgbClr val="FF0000"/>
                </a:solidFill>
              </a:rPr>
              <a:t>Созылмалы</a:t>
            </a:r>
            <a:r>
              <a:rPr lang="ru-RU" sz="2400" b="1" dirty="0">
                <a:solidFill>
                  <a:srgbClr val="FF0000"/>
                </a:solidFill>
              </a:rPr>
              <a:t> </a:t>
            </a:r>
            <a:r>
              <a:rPr lang="ru-RU" sz="2400" b="1" dirty="0" err="1">
                <a:solidFill>
                  <a:srgbClr val="FF0000"/>
                </a:solidFill>
              </a:rPr>
              <a:t>гранулематозды</a:t>
            </a:r>
            <a:r>
              <a:rPr lang="ru-RU" sz="2400" b="1" dirty="0">
                <a:solidFill>
                  <a:srgbClr val="FF0000"/>
                </a:solidFill>
              </a:rPr>
              <a:t> ауру</a:t>
            </a:r>
          </a:p>
        </p:txBody>
      </p:sp>
      <p:sp>
        <p:nvSpPr>
          <p:cNvPr id="4" name="TextBox 3"/>
          <p:cNvSpPr txBox="1"/>
          <p:nvPr/>
        </p:nvSpPr>
        <p:spPr>
          <a:xfrm>
            <a:off x="5994400" y="1188720"/>
            <a:ext cx="5801360" cy="5078313"/>
          </a:xfrm>
          <a:prstGeom prst="rect">
            <a:avLst/>
          </a:prstGeom>
          <a:noFill/>
        </p:spPr>
        <p:txBody>
          <a:bodyPr wrap="square" rtlCol="0">
            <a:spAutoFit/>
          </a:bodyPr>
          <a:lstStyle/>
          <a:p>
            <a:pPr marL="285750" indent="-285750" algn="just">
              <a:buFont typeface="Arial" panose="020B0604020202020204" pitchFamily="34" charset="0"/>
              <a:buChar char="•"/>
            </a:pPr>
            <a:r>
              <a:rPr lang="ru-RU" dirty="0" err="1"/>
              <a:t>Ең</a:t>
            </a:r>
            <a:r>
              <a:rPr lang="ru-RU" dirty="0"/>
              <a:t> </a:t>
            </a:r>
            <a:r>
              <a:rPr lang="ru-RU" dirty="0" err="1"/>
              <a:t>көп</a:t>
            </a:r>
            <a:r>
              <a:rPr lang="ru-RU" dirty="0"/>
              <a:t> </a:t>
            </a:r>
            <a:r>
              <a:rPr lang="ru-RU" dirty="0" err="1"/>
              <a:t>таралған</a:t>
            </a:r>
            <a:r>
              <a:rPr lang="ru-RU" dirty="0"/>
              <a:t> </a:t>
            </a:r>
            <a:r>
              <a:rPr lang="ru-RU" dirty="0" err="1"/>
              <a:t>нұсқа</a:t>
            </a:r>
            <a:r>
              <a:rPr lang="ru-RU" dirty="0"/>
              <a:t> (60% </a:t>
            </a:r>
            <a:r>
              <a:rPr lang="ru-RU" dirty="0" err="1"/>
              <a:t>жағдайда</a:t>
            </a:r>
            <a:r>
              <a:rPr lang="ru-RU" dirty="0"/>
              <a:t>) </a:t>
            </a:r>
            <a:r>
              <a:rPr lang="en-US" dirty="0"/>
              <a:t>gp91-fox </a:t>
            </a:r>
            <a:r>
              <a:rPr lang="ru-RU" dirty="0" err="1"/>
              <a:t>геніндегі</a:t>
            </a:r>
            <a:r>
              <a:rPr lang="ru-RU" dirty="0"/>
              <a:t> мутация. </a:t>
            </a:r>
            <a:r>
              <a:rPr lang="ru-RU" dirty="0" err="1"/>
              <a:t>Көбінесе</a:t>
            </a:r>
            <a:r>
              <a:rPr lang="ru-RU" dirty="0"/>
              <a:t> ер </a:t>
            </a:r>
            <a:r>
              <a:rPr lang="ru-RU" dirty="0" err="1"/>
              <a:t>науқастар</a:t>
            </a:r>
            <a:r>
              <a:rPr lang="ru-RU" dirty="0"/>
              <a:t> </a:t>
            </a:r>
            <a:r>
              <a:rPr lang="ru-RU" dirty="0" err="1"/>
              <a:t>зардап</a:t>
            </a:r>
            <a:r>
              <a:rPr lang="ru-RU" dirty="0"/>
              <a:t> </a:t>
            </a:r>
            <a:r>
              <a:rPr lang="ru-RU" dirty="0" err="1"/>
              <a:t>шегеді</a:t>
            </a:r>
            <a:r>
              <a:rPr lang="ru-RU" dirty="0"/>
              <a:t>, ал </a:t>
            </a:r>
            <a:r>
              <a:rPr lang="ru-RU" dirty="0" err="1"/>
              <a:t>әйелдер</a:t>
            </a:r>
            <a:r>
              <a:rPr lang="ru-RU" dirty="0"/>
              <a:t> </a:t>
            </a:r>
            <a:r>
              <a:rPr lang="ru-RU" dirty="0" err="1"/>
              <a:t>тасымалдаушы</a:t>
            </a:r>
            <a:r>
              <a:rPr lang="ru-RU" dirty="0"/>
              <a:t> </a:t>
            </a:r>
            <a:r>
              <a:rPr lang="ru-RU" dirty="0" err="1"/>
              <a:t>болып</a:t>
            </a:r>
            <a:r>
              <a:rPr lang="ru-RU" dirty="0"/>
              <a:t> </a:t>
            </a:r>
            <a:r>
              <a:rPr lang="ru-RU" dirty="0" err="1"/>
              <a:t>қалады</a:t>
            </a:r>
            <a:r>
              <a:rPr lang="ru-RU" dirty="0"/>
              <a:t>. </a:t>
            </a:r>
            <a:r>
              <a:rPr lang="ru-RU" dirty="0" err="1"/>
              <a:t>Тұқым</a:t>
            </a:r>
            <a:r>
              <a:rPr lang="ru-RU" dirty="0"/>
              <a:t> </a:t>
            </a:r>
            <a:r>
              <a:rPr lang="ru-RU" dirty="0" err="1"/>
              <a:t>қуалаудың</a:t>
            </a:r>
            <a:r>
              <a:rPr lang="ru-RU" dirty="0"/>
              <a:t> </a:t>
            </a:r>
            <a:r>
              <a:rPr lang="ru-RU" dirty="0" err="1"/>
              <a:t>аутосомды-рецессивті</a:t>
            </a:r>
            <a:r>
              <a:rPr lang="ru-RU" dirty="0"/>
              <a:t> </a:t>
            </a:r>
            <a:r>
              <a:rPr lang="ru-RU" dirty="0" err="1"/>
              <a:t>түрімен</a:t>
            </a:r>
            <a:r>
              <a:rPr lang="ru-RU" dirty="0"/>
              <a:t> </a:t>
            </a:r>
            <a:r>
              <a:rPr lang="en-US" dirty="0"/>
              <a:t>p22-fox </a:t>
            </a:r>
            <a:r>
              <a:rPr lang="ru-RU" dirty="0" err="1"/>
              <a:t>және</a:t>
            </a:r>
            <a:r>
              <a:rPr lang="ru-RU" dirty="0"/>
              <a:t> </a:t>
            </a:r>
            <a:r>
              <a:rPr lang="en-US" dirty="0"/>
              <a:t>p47-fox </a:t>
            </a:r>
            <a:r>
              <a:rPr lang="ru-RU" dirty="0" err="1"/>
              <a:t>гендері</a:t>
            </a:r>
            <a:r>
              <a:rPr lang="ru-RU" dirty="0"/>
              <a:t> </a:t>
            </a:r>
            <a:r>
              <a:rPr lang="ru-RU" dirty="0" err="1"/>
              <a:t>мутацияға</a:t>
            </a:r>
            <a:r>
              <a:rPr lang="ru-RU" dirty="0"/>
              <a:t> </a:t>
            </a:r>
            <a:r>
              <a:rPr lang="ru-RU" dirty="0" err="1"/>
              <a:t>ұшыраған</a:t>
            </a:r>
            <a:r>
              <a:rPr lang="ru-RU" dirty="0"/>
              <a:t> </a:t>
            </a:r>
            <a:r>
              <a:rPr lang="ru-RU" dirty="0" err="1"/>
              <a:t>кезде</a:t>
            </a:r>
            <a:r>
              <a:rPr lang="ru-RU" dirty="0"/>
              <a:t>, </a:t>
            </a:r>
            <a:r>
              <a:rPr lang="ru-RU" dirty="0" err="1"/>
              <a:t>екі</a:t>
            </a:r>
            <a:r>
              <a:rPr lang="ru-RU" dirty="0"/>
              <a:t> </a:t>
            </a:r>
            <a:r>
              <a:rPr lang="ru-RU" dirty="0" err="1"/>
              <a:t>жыныста</a:t>
            </a:r>
            <a:r>
              <a:rPr lang="ru-RU" dirty="0"/>
              <a:t> да </a:t>
            </a:r>
            <a:r>
              <a:rPr lang="ru-RU" dirty="0" err="1"/>
              <a:t>ауруға</a:t>
            </a:r>
            <a:r>
              <a:rPr lang="ru-RU" dirty="0"/>
              <a:t> </a:t>
            </a:r>
            <a:r>
              <a:rPr lang="ru-RU" dirty="0" err="1"/>
              <a:t>бейім</a:t>
            </a:r>
            <a:r>
              <a:rPr lang="ru-RU" dirty="0"/>
              <a:t> </a:t>
            </a:r>
            <a:r>
              <a:rPr lang="ru-RU" dirty="0" err="1"/>
              <a:t>болады</a:t>
            </a:r>
            <a:r>
              <a:rPr lang="ru-RU" dirty="0" smtClean="0"/>
              <a:t>.</a:t>
            </a:r>
            <a:endParaRPr lang="ru-RU" dirty="0"/>
          </a:p>
          <a:p>
            <a:pPr marL="285750" indent="-285750" algn="just">
              <a:buFont typeface="Arial" panose="020B0604020202020204" pitchFamily="34" charset="0"/>
              <a:buChar char="•"/>
            </a:pPr>
            <a:r>
              <a:rPr lang="ru-RU" dirty="0" err="1"/>
              <a:t>Созылмалы</a:t>
            </a:r>
            <a:r>
              <a:rPr lang="ru-RU" dirty="0"/>
              <a:t> </a:t>
            </a:r>
            <a:r>
              <a:rPr lang="ru-RU" dirty="0" err="1"/>
              <a:t>гранулематозды</a:t>
            </a:r>
            <a:r>
              <a:rPr lang="ru-RU" dirty="0"/>
              <a:t> </a:t>
            </a:r>
            <a:r>
              <a:rPr lang="ru-RU" dirty="0" err="1"/>
              <a:t>аурудың</a:t>
            </a:r>
            <a:r>
              <a:rPr lang="ru-RU" dirty="0"/>
              <a:t> </a:t>
            </a:r>
            <a:r>
              <a:rPr lang="ru-RU" dirty="0" err="1"/>
              <a:t>дамуының</a:t>
            </a:r>
            <a:r>
              <a:rPr lang="ru-RU" dirty="0"/>
              <a:t> </a:t>
            </a:r>
            <a:r>
              <a:rPr lang="ru-RU" dirty="0" err="1"/>
              <a:t>негізі</a:t>
            </a:r>
            <a:r>
              <a:rPr lang="ru-RU" dirty="0"/>
              <a:t> </a:t>
            </a:r>
            <a:r>
              <a:rPr lang="ru-RU" dirty="0" err="1"/>
              <a:t>белгілі</a:t>
            </a:r>
            <a:r>
              <a:rPr lang="ru-RU" dirty="0"/>
              <a:t> </a:t>
            </a:r>
            <a:r>
              <a:rPr lang="ru-RU" dirty="0" err="1"/>
              <a:t>бір</a:t>
            </a:r>
            <a:r>
              <a:rPr lang="ru-RU" dirty="0"/>
              <a:t> </a:t>
            </a:r>
            <a:r>
              <a:rPr lang="ru-RU" dirty="0" err="1"/>
              <a:t>ақуыздық</a:t>
            </a:r>
            <a:r>
              <a:rPr lang="ru-RU" dirty="0"/>
              <a:t> </a:t>
            </a:r>
            <a:r>
              <a:rPr lang="ru-RU" dirty="0" err="1"/>
              <a:t>бірліктердің</a:t>
            </a:r>
            <a:r>
              <a:rPr lang="ru-RU" dirty="0"/>
              <a:t> </a:t>
            </a:r>
            <a:r>
              <a:rPr lang="ru-RU" dirty="0" err="1"/>
              <a:t>қатысуымен</a:t>
            </a:r>
            <a:r>
              <a:rPr lang="ru-RU" dirty="0"/>
              <a:t> </a:t>
            </a:r>
            <a:r>
              <a:rPr lang="ru-RU" dirty="0" err="1"/>
              <a:t>түзілетін</a:t>
            </a:r>
            <a:r>
              <a:rPr lang="ru-RU" dirty="0"/>
              <a:t> </a:t>
            </a:r>
            <a:r>
              <a:rPr lang="en-US" dirty="0"/>
              <a:t>NADPH </a:t>
            </a:r>
            <a:r>
              <a:rPr lang="ru-RU" dirty="0"/>
              <a:t>оксидаза </a:t>
            </a:r>
            <a:r>
              <a:rPr lang="ru-RU" dirty="0" err="1"/>
              <a:t>кешенінің</a:t>
            </a:r>
            <a:r>
              <a:rPr lang="ru-RU" dirty="0"/>
              <a:t> </a:t>
            </a:r>
            <a:r>
              <a:rPr lang="ru-RU" dirty="0" err="1"/>
              <a:t>жетіспеушілігі</a:t>
            </a:r>
            <a:r>
              <a:rPr lang="ru-RU" dirty="0"/>
              <a:t> </a:t>
            </a:r>
            <a:r>
              <a:rPr lang="ru-RU" dirty="0" err="1"/>
              <a:t>болып</a:t>
            </a:r>
            <a:r>
              <a:rPr lang="ru-RU" dirty="0"/>
              <a:t> </a:t>
            </a:r>
            <a:r>
              <a:rPr lang="ru-RU" dirty="0" err="1"/>
              <a:t>табылады</a:t>
            </a:r>
            <a:r>
              <a:rPr lang="ru-RU" dirty="0"/>
              <a:t> </a:t>
            </a:r>
            <a:r>
              <a:rPr lang="ru-RU" dirty="0" err="1"/>
              <a:t>деп</a:t>
            </a:r>
            <a:r>
              <a:rPr lang="ru-RU" dirty="0"/>
              <a:t> </a:t>
            </a:r>
            <a:r>
              <a:rPr lang="ru-RU" dirty="0" err="1"/>
              <a:t>саналады</a:t>
            </a:r>
            <a:r>
              <a:rPr lang="ru-RU" dirty="0" smtClean="0"/>
              <a:t>.</a:t>
            </a:r>
            <a:endParaRPr lang="ru-RU" dirty="0"/>
          </a:p>
          <a:p>
            <a:pPr marL="285750" indent="-285750" algn="just">
              <a:buFont typeface="Arial" panose="020B0604020202020204" pitchFamily="34" charset="0"/>
              <a:buChar char="•"/>
            </a:pPr>
            <a:r>
              <a:rPr lang="ru-RU" dirty="0" err="1"/>
              <a:t>Мутациялар</a:t>
            </a:r>
            <a:r>
              <a:rPr lang="ru-RU" dirty="0"/>
              <a:t> </a:t>
            </a:r>
            <a:r>
              <a:rPr lang="ru-RU" dirty="0" err="1"/>
              <a:t>нәтижесінде</a:t>
            </a:r>
            <a:r>
              <a:rPr lang="ru-RU" dirty="0"/>
              <a:t> </a:t>
            </a:r>
            <a:r>
              <a:rPr lang="ru-RU" dirty="0" err="1"/>
              <a:t>бұл</a:t>
            </a:r>
            <a:r>
              <a:rPr lang="ru-RU" dirty="0"/>
              <a:t> </a:t>
            </a:r>
            <a:r>
              <a:rPr lang="ru-RU" dirty="0" err="1"/>
              <a:t>белоктар</a:t>
            </a:r>
            <a:r>
              <a:rPr lang="ru-RU" dirty="0"/>
              <a:t> </a:t>
            </a:r>
            <a:r>
              <a:rPr lang="ru-RU" dirty="0" err="1"/>
              <a:t>арасындағы</a:t>
            </a:r>
            <a:r>
              <a:rPr lang="ru-RU" dirty="0"/>
              <a:t> </a:t>
            </a:r>
            <a:r>
              <a:rPr lang="ru-RU" dirty="0" err="1"/>
              <a:t>байланыстар</a:t>
            </a:r>
            <a:r>
              <a:rPr lang="ru-RU" dirty="0"/>
              <a:t> </a:t>
            </a:r>
            <a:r>
              <a:rPr lang="ru-RU" dirty="0" err="1"/>
              <a:t>бұзылып</a:t>
            </a:r>
            <a:r>
              <a:rPr lang="ru-RU" dirty="0"/>
              <a:t>, пациент </a:t>
            </a:r>
            <a:r>
              <a:rPr lang="ru-RU" dirty="0" err="1"/>
              <a:t>оттегін</a:t>
            </a:r>
            <a:r>
              <a:rPr lang="ru-RU" dirty="0"/>
              <a:t> </a:t>
            </a:r>
            <a:r>
              <a:rPr lang="ru-RU" dirty="0" err="1"/>
              <a:t>белсенді</a:t>
            </a:r>
            <a:r>
              <a:rPr lang="ru-RU" dirty="0"/>
              <a:t> </a:t>
            </a:r>
            <a:r>
              <a:rPr lang="ru-RU" dirty="0" err="1"/>
              <a:t>түрге</a:t>
            </a:r>
            <a:r>
              <a:rPr lang="ru-RU" dirty="0"/>
              <a:t> </a:t>
            </a:r>
            <a:r>
              <a:rPr lang="ru-RU" dirty="0" err="1"/>
              <a:t>айналдыруға</a:t>
            </a:r>
            <a:r>
              <a:rPr lang="ru-RU" dirty="0"/>
              <a:t> </a:t>
            </a:r>
            <a:r>
              <a:rPr lang="ru-RU" dirty="0" err="1"/>
              <a:t>қабілетті</a:t>
            </a:r>
            <a:r>
              <a:rPr lang="ru-RU" dirty="0"/>
              <a:t> </a:t>
            </a:r>
            <a:r>
              <a:rPr lang="ru-RU" dirty="0" err="1"/>
              <a:t>ферменттерді</a:t>
            </a:r>
            <a:r>
              <a:rPr lang="ru-RU" dirty="0"/>
              <a:t> </a:t>
            </a:r>
            <a:r>
              <a:rPr lang="ru-RU" dirty="0" err="1"/>
              <a:t>синтездемейді</a:t>
            </a:r>
            <a:r>
              <a:rPr lang="ru-RU" dirty="0"/>
              <a:t>. </a:t>
            </a:r>
            <a:r>
              <a:rPr lang="ru-RU" dirty="0" err="1"/>
              <a:t>Әдетте</a:t>
            </a:r>
            <a:r>
              <a:rPr lang="ru-RU" dirty="0"/>
              <a:t> </a:t>
            </a:r>
            <a:r>
              <a:rPr lang="ru-RU" dirty="0" err="1"/>
              <a:t>бұл</a:t>
            </a:r>
            <a:r>
              <a:rPr lang="ru-RU" dirty="0"/>
              <a:t> </a:t>
            </a:r>
            <a:r>
              <a:rPr lang="ru-RU" dirty="0" err="1"/>
              <a:t>тотықтырғыштарды</a:t>
            </a:r>
            <a:r>
              <a:rPr lang="ru-RU" dirty="0"/>
              <a:t> </a:t>
            </a:r>
            <a:r>
              <a:rPr lang="ru-RU" dirty="0" err="1"/>
              <a:t>гранулоциттер</a:t>
            </a:r>
            <a:r>
              <a:rPr lang="ru-RU" dirty="0"/>
              <a:t> </a:t>
            </a:r>
            <a:r>
              <a:rPr lang="ru-RU" dirty="0" err="1"/>
              <a:t>деп</a:t>
            </a:r>
            <a:r>
              <a:rPr lang="ru-RU" dirty="0"/>
              <a:t> </a:t>
            </a:r>
            <a:r>
              <a:rPr lang="ru-RU" dirty="0" err="1"/>
              <a:t>аталатын</a:t>
            </a:r>
            <a:r>
              <a:rPr lang="ru-RU" dirty="0"/>
              <a:t> </a:t>
            </a:r>
            <a:r>
              <a:rPr lang="ru-RU" dirty="0" err="1"/>
              <a:t>жасушалар</a:t>
            </a:r>
            <a:r>
              <a:rPr lang="ru-RU" dirty="0"/>
              <a:t> </a:t>
            </a:r>
            <a:r>
              <a:rPr lang="ru-RU" dirty="0" err="1"/>
              <a:t>шығарады</a:t>
            </a:r>
            <a:r>
              <a:rPr lang="ru-RU" dirty="0"/>
              <a:t>.</a:t>
            </a:r>
          </a:p>
        </p:txBody>
      </p:sp>
    </p:spTree>
    <p:extLst>
      <p:ext uri="{BB962C8B-B14F-4D97-AF65-F5344CB8AC3E}">
        <p14:creationId xmlns:p14="http://schemas.microsoft.com/office/powerpoint/2010/main" val="354235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 y="497840"/>
            <a:ext cx="5608320" cy="5632311"/>
          </a:xfrm>
          <a:prstGeom prst="rect">
            <a:avLst/>
          </a:prstGeom>
          <a:noFill/>
        </p:spPr>
        <p:txBody>
          <a:bodyPr wrap="square" rtlCol="0">
            <a:spAutoFit/>
          </a:bodyPr>
          <a:lstStyle/>
          <a:p>
            <a:pPr algn="just"/>
            <a:r>
              <a:rPr lang="ru-RU" dirty="0" err="1" smtClean="0"/>
              <a:t>Аурудың</a:t>
            </a:r>
            <a:r>
              <a:rPr lang="ru-RU" dirty="0" smtClean="0"/>
              <a:t> </a:t>
            </a:r>
            <a:r>
              <a:rPr lang="ru-RU" dirty="0" err="1"/>
              <a:t>негізгі</a:t>
            </a:r>
            <a:r>
              <a:rPr lang="ru-RU" dirty="0"/>
              <a:t> </a:t>
            </a:r>
            <a:r>
              <a:rPr lang="ru-RU" dirty="0" err="1"/>
              <a:t>белгісі</a:t>
            </a:r>
            <a:r>
              <a:rPr lang="ru-RU" dirty="0"/>
              <a:t> - </a:t>
            </a:r>
            <a:r>
              <a:rPr lang="ru-RU" dirty="0" err="1"/>
              <a:t>грам</a:t>
            </a:r>
            <a:r>
              <a:rPr lang="ru-RU" dirty="0"/>
              <a:t> </a:t>
            </a:r>
            <a:r>
              <a:rPr lang="ru-RU" dirty="0" err="1"/>
              <a:t>бактериялар</a:t>
            </a:r>
            <a:r>
              <a:rPr lang="ru-RU" dirty="0"/>
              <a:t>, </a:t>
            </a:r>
            <a:r>
              <a:rPr lang="ru-RU" dirty="0" err="1"/>
              <a:t>стафилококктар</a:t>
            </a:r>
            <a:r>
              <a:rPr lang="ru-RU" dirty="0"/>
              <a:t> </a:t>
            </a:r>
            <a:r>
              <a:rPr lang="ru-RU" dirty="0" err="1"/>
              <a:t>және</a:t>
            </a:r>
            <a:r>
              <a:rPr lang="ru-RU" dirty="0"/>
              <a:t> </a:t>
            </a:r>
            <a:r>
              <a:rPr lang="ru-RU" dirty="0" err="1"/>
              <a:t>т.б</a:t>
            </a:r>
            <a:r>
              <a:rPr lang="ru-RU" dirty="0"/>
              <a:t>. </a:t>
            </a:r>
            <a:r>
              <a:rPr lang="ru-RU" dirty="0" err="1"/>
              <a:t>тудыратын</a:t>
            </a:r>
            <a:r>
              <a:rPr lang="ru-RU" dirty="0"/>
              <a:t> </a:t>
            </a:r>
            <a:r>
              <a:rPr lang="ru-RU" dirty="0" err="1"/>
              <a:t>инфекциялар</a:t>
            </a:r>
            <a:r>
              <a:rPr lang="ru-RU" dirty="0"/>
              <a:t>. 80% </a:t>
            </a:r>
            <a:r>
              <a:rPr lang="ru-RU" dirty="0" err="1"/>
              <a:t>жағдайда</a:t>
            </a:r>
            <a:r>
              <a:rPr lang="ru-RU" dirty="0"/>
              <a:t> </a:t>
            </a:r>
            <a:r>
              <a:rPr lang="ru-RU" dirty="0" err="1"/>
              <a:t>біріншілік</a:t>
            </a:r>
            <a:r>
              <a:rPr lang="ru-RU" dirty="0"/>
              <a:t> иммунитет </a:t>
            </a:r>
            <a:r>
              <a:rPr lang="ru-RU" dirty="0" err="1"/>
              <a:t>тапшылығы</a:t>
            </a:r>
            <a:r>
              <a:rPr lang="ru-RU" dirty="0"/>
              <a:t> </a:t>
            </a:r>
            <a:r>
              <a:rPr lang="ru-RU" dirty="0" err="1"/>
              <a:t>және</a:t>
            </a:r>
            <a:r>
              <a:rPr lang="ru-RU" dirty="0"/>
              <a:t> </a:t>
            </a:r>
            <a:r>
              <a:rPr lang="ru-RU" dirty="0" err="1"/>
              <a:t>жоғарғы</a:t>
            </a:r>
            <a:r>
              <a:rPr lang="ru-RU" dirty="0"/>
              <a:t> </a:t>
            </a:r>
            <a:r>
              <a:rPr lang="ru-RU" dirty="0" err="1"/>
              <a:t>және</a:t>
            </a:r>
            <a:r>
              <a:rPr lang="ru-RU" dirty="0"/>
              <a:t> </a:t>
            </a:r>
            <a:r>
              <a:rPr lang="ru-RU" dirty="0" err="1"/>
              <a:t>төменгі</a:t>
            </a:r>
            <a:r>
              <a:rPr lang="ru-RU" dirty="0"/>
              <a:t> </a:t>
            </a:r>
            <a:r>
              <a:rPr lang="ru-RU" dirty="0" err="1"/>
              <a:t>тыныс</a:t>
            </a:r>
            <a:r>
              <a:rPr lang="ru-RU" dirty="0"/>
              <a:t> </a:t>
            </a:r>
            <a:r>
              <a:rPr lang="ru-RU" dirty="0" err="1"/>
              <a:t>алу</a:t>
            </a:r>
            <a:r>
              <a:rPr lang="ru-RU" dirty="0"/>
              <a:t> </a:t>
            </a:r>
            <a:r>
              <a:rPr lang="ru-RU" dirty="0" err="1"/>
              <a:t>жүйесінің</a:t>
            </a:r>
            <a:r>
              <a:rPr lang="ru-RU" dirty="0"/>
              <a:t> </a:t>
            </a:r>
            <a:r>
              <a:rPr lang="ru-RU" dirty="0" err="1"/>
              <a:t>қайталанатын</a:t>
            </a:r>
            <a:r>
              <a:rPr lang="ru-RU" dirty="0"/>
              <a:t> </a:t>
            </a:r>
            <a:r>
              <a:rPr lang="ru-RU" dirty="0" err="1"/>
              <a:t>бактериялық</a:t>
            </a:r>
            <a:r>
              <a:rPr lang="ru-RU" dirty="0"/>
              <a:t> </a:t>
            </a:r>
            <a:r>
              <a:rPr lang="ru-RU" dirty="0" err="1"/>
              <a:t>инфекциялары</a:t>
            </a:r>
            <a:r>
              <a:rPr lang="ru-RU" dirty="0"/>
              <a:t> </a:t>
            </a:r>
            <a:r>
              <a:rPr lang="ru-RU" dirty="0" err="1"/>
              <a:t>байқалады</a:t>
            </a:r>
            <a:r>
              <a:rPr lang="ru-RU" dirty="0"/>
              <a:t>.</a:t>
            </a:r>
          </a:p>
          <a:p>
            <a:pPr algn="just"/>
            <a:endParaRPr lang="ru-RU" dirty="0"/>
          </a:p>
          <a:p>
            <a:pPr algn="just"/>
            <a:r>
              <a:rPr lang="ru-RU" dirty="0"/>
              <a:t>Патология </a:t>
            </a:r>
            <a:r>
              <a:rPr lang="ru-RU" dirty="0" err="1"/>
              <a:t>күрделі</a:t>
            </a:r>
            <a:r>
              <a:rPr lang="ru-RU" dirty="0"/>
              <a:t> </a:t>
            </a:r>
            <a:r>
              <a:rPr lang="ru-RU" dirty="0" err="1"/>
              <a:t>және</a:t>
            </a:r>
            <a:r>
              <a:rPr lang="ru-RU" dirty="0"/>
              <a:t> </a:t>
            </a:r>
            <a:r>
              <a:rPr lang="ru-RU" dirty="0" err="1"/>
              <a:t>ауыр</a:t>
            </a:r>
            <a:r>
              <a:rPr lang="ru-RU" dirty="0"/>
              <a:t> </a:t>
            </a:r>
            <a:r>
              <a:rPr lang="ru-RU" dirty="0" err="1"/>
              <a:t>ағымға</a:t>
            </a:r>
            <a:r>
              <a:rPr lang="ru-RU" dirty="0"/>
              <a:t> </a:t>
            </a:r>
            <a:r>
              <a:rPr lang="ru-RU" dirty="0" err="1"/>
              <a:t>ие</a:t>
            </a:r>
            <a:r>
              <a:rPr lang="ru-RU" dirty="0"/>
              <a:t>, </a:t>
            </a:r>
            <a:r>
              <a:rPr lang="ru-RU" dirty="0" err="1"/>
              <a:t>көбінесе</a:t>
            </a:r>
            <a:r>
              <a:rPr lang="ru-RU" dirty="0"/>
              <a:t> </a:t>
            </a:r>
            <a:r>
              <a:rPr lang="ru-RU" dirty="0" err="1"/>
              <a:t>іріңді</a:t>
            </a:r>
            <a:r>
              <a:rPr lang="ru-RU" dirty="0"/>
              <a:t> </a:t>
            </a:r>
            <a:r>
              <a:rPr lang="ru-RU" dirty="0" err="1"/>
              <a:t>процестердің</a:t>
            </a:r>
            <a:r>
              <a:rPr lang="ru-RU" dirty="0"/>
              <a:t> </a:t>
            </a:r>
            <a:r>
              <a:rPr lang="ru-RU" dirty="0" err="1"/>
              <a:t>дамуы</a:t>
            </a:r>
            <a:r>
              <a:rPr lang="ru-RU" dirty="0"/>
              <a:t> </a:t>
            </a:r>
            <a:r>
              <a:rPr lang="ru-RU" dirty="0" err="1"/>
              <a:t>басталады</a:t>
            </a:r>
            <a:r>
              <a:rPr lang="ru-RU" dirty="0"/>
              <a:t>. Абсцесс </a:t>
            </a:r>
            <a:r>
              <a:rPr lang="ru-RU" dirty="0" err="1"/>
              <a:t>немесе</a:t>
            </a:r>
            <a:r>
              <a:rPr lang="ru-RU" dirty="0"/>
              <a:t> </a:t>
            </a:r>
            <a:r>
              <a:rPr lang="ru-RU" dirty="0" err="1"/>
              <a:t>тіпті</a:t>
            </a:r>
            <a:r>
              <a:rPr lang="ru-RU" dirty="0"/>
              <a:t> гангрена </a:t>
            </a:r>
            <a:r>
              <a:rPr lang="ru-RU" dirty="0" err="1"/>
              <a:t>пайда</a:t>
            </a:r>
            <a:r>
              <a:rPr lang="ru-RU" dirty="0"/>
              <a:t> </a:t>
            </a:r>
            <a:r>
              <a:rPr lang="ru-RU" dirty="0" err="1"/>
              <a:t>болуы</a:t>
            </a:r>
            <a:r>
              <a:rPr lang="ru-RU" dirty="0"/>
              <a:t> </a:t>
            </a:r>
            <a:r>
              <a:rPr lang="ru-RU" dirty="0" err="1"/>
              <a:t>мүмкін</a:t>
            </a:r>
            <a:r>
              <a:rPr lang="ru-RU" dirty="0"/>
              <a:t>. </a:t>
            </a:r>
            <a:r>
              <a:rPr lang="ru-RU" dirty="0" err="1"/>
              <a:t>Кейіннен</a:t>
            </a:r>
            <a:r>
              <a:rPr lang="ru-RU" dirty="0"/>
              <a:t> </a:t>
            </a:r>
            <a:r>
              <a:rPr lang="ru-RU" dirty="0" err="1"/>
              <a:t>науқастардың</a:t>
            </a:r>
            <a:r>
              <a:rPr lang="ru-RU" dirty="0"/>
              <a:t> </a:t>
            </a:r>
            <a:r>
              <a:rPr lang="ru-RU" dirty="0" err="1"/>
              <a:t>басым</a:t>
            </a:r>
            <a:r>
              <a:rPr lang="ru-RU" dirty="0"/>
              <a:t> </a:t>
            </a:r>
            <a:r>
              <a:rPr lang="ru-RU" dirty="0" err="1"/>
              <a:t>көпшілігінде</a:t>
            </a:r>
            <a:r>
              <a:rPr lang="ru-RU" dirty="0"/>
              <a:t> (70% -дан </a:t>
            </a:r>
            <a:r>
              <a:rPr lang="ru-RU" dirty="0" err="1"/>
              <a:t>астам</a:t>
            </a:r>
            <a:r>
              <a:rPr lang="ru-RU" dirty="0"/>
              <a:t>) </a:t>
            </a:r>
            <a:r>
              <a:rPr lang="ru-RU" dirty="0" err="1"/>
              <a:t>іріңді</a:t>
            </a:r>
            <a:r>
              <a:rPr lang="ru-RU" dirty="0"/>
              <a:t> лимфаденит </a:t>
            </a:r>
            <a:r>
              <a:rPr lang="ru-RU" dirty="0" err="1"/>
              <a:t>дамиды</a:t>
            </a:r>
            <a:r>
              <a:rPr lang="ru-RU" dirty="0"/>
              <a:t>.</a:t>
            </a:r>
          </a:p>
          <a:p>
            <a:pPr algn="just"/>
            <a:endParaRPr lang="ru-RU" dirty="0"/>
          </a:p>
          <a:p>
            <a:pPr algn="just"/>
            <a:r>
              <a:rPr lang="ru-RU" dirty="0" err="1"/>
              <a:t>Қолтық</a:t>
            </a:r>
            <a:r>
              <a:rPr lang="ru-RU" dirty="0"/>
              <a:t> </a:t>
            </a:r>
            <a:r>
              <a:rPr lang="ru-RU" dirty="0" err="1"/>
              <a:t>асты</a:t>
            </a:r>
            <a:r>
              <a:rPr lang="ru-RU" dirty="0"/>
              <a:t> </a:t>
            </a:r>
            <a:r>
              <a:rPr lang="ru-RU" dirty="0" err="1"/>
              <a:t>және</a:t>
            </a:r>
            <a:r>
              <a:rPr lang="ru-RU" dirty="0"/>
              <a:t> </a:t>
            </a:r>
            <a:r>
              <a:rPr lang="ru-RU" dirty="0" err="1"/>
              <a:t>шап</a:t>
            </a:r>
            <a:r>
              <a:rPr lang="ru-RU" dirty="0"/>
              <a:t> </a:t>
            </a:r>
            <a:r>
              <a:rPr lang="ru-RU" dirty="0" err="1"/>
              <a:t>түйіндері</a:t>
            </a:r>
            <a:r>
              <a:rPr lang="ru-RU" dirty="0"/>
              <a:t> </a:t>
            </a:r>
            <a:r>
              <a:rPr lang="ru-RU" dirty="0" err="1"/>
              <a:t>зақымданған</a:t>
            </a:r>
            <a:r>
              <a:rPr lang="ru-RU" dirty="0"/>
              <a:t> </a:t>
            </a:r>
            <a:r>
              <a:rPr lang="ru-RU" dirty="0" err="1"/>
              <a:t>кезде</a:t>
            </a:r>
            <a:r>
              <a:rPr lang="ru-RU" dirty="0"/>
              <a:t> </a:t>
            </a:r>
            <a:r>
              <a:rPr lang="ru-RU" dirty="0" err="1"/>
              <a:t>науқастар</a:t>
            </a:r>
            <a:r>
              <a:rPr lang="ru-RU" dirty="0"/>
              <a:t> </a:t>
            </a:r>
            <a:r>
              <a:rPr lang="ru-RU" dirty="0" err="1"/>
              <a:t>аяғы</a:t>
            </a:r>
            <a:r>
              <a:rPr lang="ru-RU" dirty="0"/>
              <a:t> мен </a:t>
            </a:r>
            <a:r>
              <a:rPr lang="ru-RU" dirty="0" err="1"/>
              <a:t>қолында</a:t>
            </a:r>
            <a:r>
              <a:rPr lang="ru-RU" dirty="0"/>
              <a:t> </a:t>
            </a:r>
            <a:r>
              <a:rPr lang="ru-RU" dirty="0" err="1"/>
              <a:t>қатты</a:t>
            </a:r>
            <a:r>
              <a:rPr lang="ru-RU" dirty="0"/>
              <a:t> </a:t>
            </a:r>
            <a:r>
              <a:rPr lang="ru-RU" dirty="0" err="1"/>
              <a:t>ауырсынуды</a:t>
            </a:r>
            <a:r>
              <a:rPr lang="ru-RU" dirty="0"/>
              <a:t> </a:t>
            </a:r>
            <a:r>
              <a:rPr lang="ru-RU" dirty="0" err="1"/>
              <a:t>сезінеді</a:t>
            </a:r>
            <a:r>
              <a:rPr lang="ru-RU" dirty="0"/>
              <a:t>, </a:t>
            </a:r>
            <a:r>
              <a:rPr lang="ru-RU" dirty="0" err="1"/>
              <a:t>мүмкін</a:t>
            </a:r>
            <a:r>
              <a:rPr lang="ru-RU" dirty="0"/>
              <a:t> </a:t>
            </a:r>
            <a:r>
              <a:rPr lang="ru-RU" dirty="0" err="1"/>
              <a:t>бауырдың</a:t>
            </a:r>
            <a:r>
              <a:rPr lang="ru-RU" dirty="0"/>
              <a:t> </a:t>
            </a:r>
            <a:r>
              <a:rPr lang="ru-RU" dirty="0" err="1"/>
              <a:t>іріңді</a:t>
            </a:r>
            <a:r>
              <a:rPr lang="ru-RU" dirty="0"/>
              <a:t> </a:t>
            </a:r>
            <a:r>
              <a:rPr lang="ru-RU" dirty="0" err="1"/>
              <a:t>қабынуы</a:t>
            </a:r>
            <a:r>
              <a:rPr lang="ru-RU" dirty="0"/>
              <a:t>, </a:t>
            </a:r>
            <a:r>
              <a:rPr lang="ru-RU" dirty="0" err="1"/>
              <a:t>асқазан-ішек</a:t>
            </a:r>
            <a:r>
              <a:rPr lang="ru-RU" dirty="0"/>
              <a:t> </a:t>
            </a:r>
            <a:r>
              <a:rPr lang="ru-RU" dirty="0" err="1"/>
              <a:t>инфекциясы</a:t>
            </a:r>
            <a:r>
              <a:rPr lang="ru-RU" dirty="0"/>
              <a:t> </a:t>
            </a:r>
            <a:r>
              <a:rPr lang="ru-RU" dirty="0" err="1"/>
              <a:t>және</a:t>
            </a:r>
            <a:r>
              <a:rPr lang="ru-RU" dirty="0"/>
              <a:t> </a:t>
            </a:r>
            <a:r>
              <a:rPr lang="ru-RU" dirty="0" err="1"/>
              <a:t>сүйек</a:t>
            </a:r>
            <a:r>
              <a:rPr lang="ru-RU" dirty="0"/>
              <a:t> </a:t>
            </a:r>
            <a:r>
              <a:rPr lang="ru-RU" dirty="0" err="1"/>
              <a:t>тінінің</a:t>
            </a:r>
            <a:r>
              <a:rPr lang="ru-RU" dirty="0"/>
              <a:t> </a:t>
            </a:r>
            <a:r>
              <a:rPr lang="ru-RU" dirty="0" err="1"/>
              <a:t>саңырауқұлақ</a:t>
            </a:r>
            <a:r>
              <a:rPr lang="ru-RU" dirty="0"/>
              <a:t> </a:t>
            </a:r>
            <a:r>
              <a:rPr lang="ru-RU" dirty="0" err="1"/>
              <a:t>инфекциясы</a:t>
            </a:r>
            <a:r>
              <a:rPr lang="ru-RU" dirty="0" smtClean="0"/>
              <a:t>.</a:t>
            </a:r>
          </a:p>
          <a:p>
            <a:pPr algn="just"/>
            <a:r>
              <a:rPr lang="ru-RU" dirty="0" err="1"/>
              <a:t>Патологияның</a:t>
            </a:r>
            <a:r>
              <a:rPr lang="ru-RU" dirty="0"/>
              <a:t> </a:t>
            </a:r>
            <a:r>
              <a:rPr lang="ru-RU" dirty="0" err="1"/>
              <a:t>белгілері</a:t>
            </a:r>
            <a:r>
              <a:rPr lang="ru-RU" dirty="0"/>
              <a:t> </a:t>
            </a:r>
            <a:r>
              <a:rPr lang="ru-RU" dirty="0" err="1"/>
              <a:t>басқа</a:t>
            </a:r>
            <a:r>
              <a:rPr lang="ru-RU" dirty="0"/>
              <a:t> </a:t>
            </a:r>
            <a:r>
              <a:rPr lang="ru-RU" dirty="0" err="1"/>
              <a:t>ауруларға</a:t>
            </a:r>
            <a:r>
              <a:rPr lang="ru-RU" dirty="0"/>
              <a:t> </a:t>
            </a:r>
            <a:r>
              <a:rPr lang="ru-RU" dirty="0" err="1"/>
              <a:t>ұқсас</a:t>
            </a:r>
            <a:r>
              <a:rPr lang="ru-RU" dirty="0"/>
              <a:t> </a:t>
            </a:r>
            <a:r>
              <a:rPr lang="ru-RU" dirty="0" err="1"/>
              <a:t>болуы</a:t>
            </a:r>
            <a:r>
              <a:rPr lang="ru-RU" dirty="0"/>
              <a:t> </a:t>
            </a:r>
            <a:r>
              <a:rPr lang="ru-RU" dirty="0" err="1"/>
              <a:t>мүмкін</a:t>
            </a:r>
            <a:r>
              <a:rPr lang="ru-RU" dirty="0"/>
              <a:t>, </a:t>
            </a:r>
            <a:r>
              <a:rPr lang="ru-RU" dirty="0" err="1"/>
              <a:t>бұл</a:t>
            </a:r>
            <a:r>
              <a:rPr lang="ru-RU" dirty="0"/>
              <a:t> </a:t>
            </a:r>
            <a:r>
              <a:rPr lang="ru-RU" dirty="0" err="1"/>
              <a:t>диагнозды</a:t>
            </a:r>
            <a:r>
              <a:rPr lang="ru-RU" dirty="0"/>
              <a:t> </a:t>
            </a:r>
            <a:r>
              <a:rPr lang="ru-RU" dirty="0" err="1"/>
              <a:t>қиындатады</a:t>
            </a:r>
            <a:r>
              <a:rPr lang="ru-RU" dirty="0"/>
              <a:t>.</a:t>
            </a:r>
          </a:p>
        </p:txBody>
      </p:sp>
      <p:pic>
        <p:nvPicPr>
          <p:cNvPr id="3" name="Рисунок 2"/>
          <p:cNvPicPr>
            <a:picLocks noChangeAspect="1"/>
          </p:cNvPicPr>
          <p:nvPr/>
        </p:nvPicPr>
        <p:blipFill>
          <a:blip r:embed="rId2"/>
          <a:stretch>
            <a:fillRect/>
          </a:stretch>
        </p:blipFill>
        <p:spPr>
          <a:xfrm>
            <a:off x="6827520" y="589281"/>
            <a:ext cx="4318000" cy="2876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614160" y="3952240"/>
            <a:ext cx="4958080" cy="2031325"/>
          </a:xfrm>
          <a:prstGeom prst="rect">
            <a:avLst/>
          </a:prstGeom>
          <a:noFill/>
        </p:spPr>
        <p:txBody>
          <a:bodyPr wrap="square" rtlCol="0">
            <a:spAutoFit/>
          </a:bodyPr>
          <a:lstStyle/>
          <a:p>
            <a:r>
              <a:rPr lang="ru-RU" dirty="0" err="1"/>
              <a:t>Кешенді</a:t>
            </a:r>
            <a:r>
              <a:rPr lang="ru-RU" dirty="0"/>
              <a:t> диагностика </a:t>
            </a:r>
            <a:r>
              <a:rPr lang="ru-RU" dirty="0" err="1"/>
              <a:t>үшін</a:t>
            </a:r>
            <a:r>
              <a:rPr lang="ru-RU" dirty="0"/>
              <a:t> </a:t>
            </a:r>
            <a:r>
              <a:rPr lang="ru-RU" dirty="0" err="1"/>
              <a:t>келесі</a:t>
            </a:r>
            <a:r>
              <a:rPr lang="ru-RU" dirty="0"/>
              <a:t> </a:t>
            </a:r>
            <a:r>
              <a:rPr lang="ru-RU" dirty="0" err="1"/>
              <a:t>әдістер</a:t>
            </a:r>
            <a:r>
              <a:rPr lang="ru-RU" dirty="0"/>
              <a:t> </a:t>
            </a:r>
            <a:r>
              <a:rPr lang="ru-RU" dirty="0" err="1"/>
              <a:t>қолданылады</a:t>
            </a:r>
            <a:r>
              <a:rPr lang="ru-RU" dirty="0"/>
              <a:t>:</a:t>
            </a:r>
          </a:p>
          <a:p>
            <a:endParaRPr lang="ru-RU" dirty="0"/>
          </a:p>
          <a:p>
            <a:pPr marL="285750" indent="-285750">
              <a:buFont typeface="Arial" panose="020B0604020202020204" pitchFamily="34" charset="0"/>
              <a:buChar char="•"/>
            </a:pPr>
            <a:r>
              <a:rPr lang="ru-RU" dirty="0" err="1"/>
              <a:t>Қан</a:t>
            </a:r>
            <a:r>
              <a:rPr lang="ru-RU" dirty="0"/>
              <a:t> </a:t>
            </a:r>
            <a:r>
              <a:rPr lang="ru-RU" dirty="0" err="1" smtClean="0"/>
              <a:t>сынағы</a:t>
            </a:r>
            <a:endParaRPr lang="ru-RU" dirty="0" smtClean="0"/>
          </a:p>
          <a:p>
            <a:pPr marL="285750" indent="-285750">
              <a:buFont typeface="Arial" panose="020B0604020202020204" pitchFamily="34" charset="0"/>
              <a:buChar char="•"/>
            </a:pPr>
            <a:r>
              <a:rPr lang="ru-RU" dirty="0" smtClean="0"/>
              <a:t>Бак </a:t>
            </a:r>
            <a:r>
              <a:rPr lang="ru-RU" dirty="0" err="1" smtClean="0"/>
              <a:t>егу</a:t>
            </a:r>
            <a:endParaRPr lang="ru-RU" dirty="0" smtClean="0"/>
          </a:p>
          <a:p>
            <a:pPr marL="285750" indent="-285750">
              <a:buFont typeface="Arial" panose="020B0604020202020204" pitchFamily="34" charset="0"/>
              <a:buChar char="•"/>
            </a:pPr>
            <a:r>
              <a:rPr lang="ru-RU" dirty="0" err="1" smtClean="0"/>
              <a:t>Рентгендік</a:t>
            </a:r>
            <a:r>
              <a:rPr lang="ru-RU" dirty="0" smtClean="0"/>
              <a:t> </a:t>
            </a:r>
            <a:r>
              <a:rPr lang="ru-RU" dirty="0" err="1" smtClean="0"/>
              <a:t>зерттеу</a:t>
            </a:r>
            <a:endParaRPr lang="ru-RU" dirty="0" smtClean="0"/>
          </a:p>
          <a:p>
            <a:pPr marL="285750" indent="-285750">
              <a:buFont typeface="Arial" panose="020B0604020202020204" pitchFamily="34" charset="0"/>
              <a:buChar char="•"/>
            </a:pPr>
            <a:r>
              <a:rPr lang="ru-RU" dirty="0" smtClean="0"/>
              <a:t>Биопсия</a:t>
            </a:r>
            <a:endParaRPr lang="ru-RU" dirty="0"/>
          </a:p>
        </p:txBody>
      </p:sp>
    </p:spTree>
    <p:extLst>
      <p:ext uri="{BB962C8B-B14F-4D97-AF65-F5344CB8AC3E}">
        <p14:creationId xmlns:p14="http://schemas.microsoft.com/office/powerpoint/2010/main" val="349690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406400"/>
            <a:ext cx="10749280" cy="5632311"/>
          </a:xfrm>
          <a:prstGeom prst="rect">
            <a:avLst/>
          </a:prstGeom>
          <a:noFill/>
        </p:spPr>
        <p:txBody>
          <a:bodyPr wrap="square" rtlCol="0">
            <a:spAutoFit/>
          </a:bodyPr>
          <a:lstStyle/>
          <a:p>
            <a:pPr algn="ctr"/>
            <a:r>
              <a:rPr lang="ru-RU" dirty="0" err="1"/>
              <a:t>Емдеу</a:t>
            </a:r>
            <a:r>
              <a:rPr lang="ru-RU" dirty="0"/>
              <a:t> </a:t>
            </a:r>
            <a:r>
              <a:rPr lang="ru-RU" dirty="0" err="1" smtClean="0"/>
              <a:t>шаралары</a:t>
            </a:r>
            <a:endParaRPr lang="ru-RU" dirty="0" smtClean="0"/>
          </a:p>
          <a:p>
            <a:pPr marL="285750" indent="-285750" algn="just">
              <a:buFont typeface="Arial" panose="020B0604020202020204" pitchFamily="34" charset="0"/>
              <a:buChar char="•"/>
            </a:pPr>
            <a:r>
              <a:rPr lang="en-US" dirty="0" smtClean="0"/>
              <a:t>CGD </a:t>
            </a:r>
            <a:r>
              <a:rPr lang="ru-RU" dirty="0" err="1"/>
              <a:t>консервативті</a:t>
            </a:r>
            <a:r>
              <a:rPr lang="ru-RU" dirty="0"/>
              <a:t> </a:t>
            </a:r>
            <a:r>
              <a:rPr lang="ru-RU" dirty="0" err="1"/>
              <a:t>емі</a:t>
            </a:r>
            <a:r>
              <a:rPr lang="ru-RU" dirty="0"/>
              <a:t> </a:t>
            </a:r>
            <a:r>
              <a:rPr lang="ru-RU" dirty="0" err="1"/>
              <a:t>инфекциялардың</a:t>
            </a:r>
            <a:r>
              <a:rPr lang="ru-RU" dirty="0"/>
              <a:t> </a:t>
            </a:r>
            <a:r>
              <a:rPr lang="ru-RU" dirty="0" err="1"/>
              <a:t>алдын</a:t>
            </a:r>
            <a:r>
              <a:rPr lang="ru-RU" dirty="0"/>
              <a:t> </a:t>
            </a:r>
            <a:r>
              <a:rPr lang="ru-RU" dirty="0" err="1"/>
              <a:t>алу</a:t>
            </a:r>
            <a:r>
              <a:rPr lang="ru-RU" dirty="0"/>
              <a:t> </a:t>
            </a:r>
            <a:r>
              <a:rPr lang="ru-RU" dirty="0" err="1"/>
              <a:t>және</a:t>
            </a:r>
            <a:r>
              <a:rPr lang="ru-RU" dirty="0"/>
              <a:t> </a:t>
            </a:r>
            <a:r>
              <a:rPr lang="ru-RU" dirty="0" err="1"/>
              <a:t>емдеу</a:t>
            </a:r>
            <a:r>
              <a:rPr lang="ru-RU" dirty="0"/>
              <a:t> </a:t>
            </a:r>
            <a:r>
              <a:rPr lang="ru-RU" dirty="0" err="1"/>
              <a:t>үшін</a:t>
            </a:r>
            <a:r>
              <a:rPr lang="ru-RU" dirty="0"/>
              <a:t> </a:t>
            </a:r>
            <a:r>
              <a:rPr lang="ru-RU" dirty="0" err="1"/>
              <a:t>антибиотиктерді</a:t>
            </a:r>
            <a:r>
              <a:rPr lang="ru-RU" dirty="0"/>
              <a:t>, </a:t>
            </a:r>
            <a:r>
              <a:rPr lang="ru-RU" dirty="0" err="1"/>
              <a:t>сондай-ақ</a:t>
            </a:r>
            <a:r>
              <a:rPr lang="ru-RU" dirty="0"/>
              <a:t> </a:t>
            </a:r>
            <a:r>
              <a:rPr lang="ru-RU" dirty="0" err="1"/>
              <a:t>иммундық</a:t>
            </a:r>
            <a:r>
              <a:rPr lang="ru-RU" dirty="0"/>
              <a:t> </a:t>
            </a:r>
            <a:r>
              <a:rPr lang="ru-RU" dirty="0" err="1"/>
              <a:t>жүйені</a:t>
            </a:r>
            <a:r>
              <a:rPr lang="ru-RU" dirty="0"/>
              <a:t> </a:t>
            </a:r>
            <a:r>
              <a:rPr lang="ru-RU" dirty="0" err="1"/>
              <a:t>нығайту</a:t>
            </a:r>
            <a:r>
              <a:rPr lang="ru-RU" dirty="0"/>
              <a:t> </a:t>
            </a:r>
            <a:r>
              <a:rPr lang="ru-RU" dirty="0" err="1"/>
              <a:t>үшін</a:t>
            </a:r>
            <a:r>
              <a:rPr lang="ru-RU" dirty="0"/>
              <a:t> </a:t>
            </a:r>
            <a:r>
              <a:rPr lang="ru-RU" dirty="0" err="1"/>
              <a:t>иммуномодуляторларды</a:t>
            </a:r>
            <a:r>
              <a:rPr lang="ru-RU" dirty="0"/>
              <a:t> </a:t>
            </a:r>
            <a:r>
              <a:rPr lang="ru-RU" dirty="0" err="1"/>
              <a:t>қолдануды</a:t>
            </a:r>
            <a:r>
              <a:rPr lang="ru-RU" dirty="0"/>
              <a:t> </a:t>
            </a:r>
            <a:r>
              <a:rPr lang="ru-RU" dirty="0" err="1"/>
              <a:t>қамтиды</a:t>
            </a:r>
            <a:r>
              <a:rPr lang="ru-RU" dirty="0"/>
              <a:t>. </a:t>
            </a:r>
            <a:r>
              <a:rPr lang="ru-RU" dirty="0" err="1"/>
              <a:t>Емдеу</a:t>
            </a:r>
            <a:r>
              <a:rPr lang="ru-RU" dirty="0"/>
              <a:t> </a:t>
            </a:r>
            <a:r>
              <a:rPr lang="ru-RU" dirty="0" err="1"/>
              <a:t>иммунологтар</a:t>
            </a:r>
            <a:r>
              <a:rPr lang="ru-RU" dirty="0"/>
              <a:t> мен </a:t>
            </a:r>
            <a:r>
              <a:rPr lang="ru-RU" dirty="0" err="1"/>
              <a:t>жұқпалы</a:t>
            </a:r>
            <a:r>
              <a:rPr lang="ru-RU" dirty="0"/>
              <a:t> </a:t>
            </a:r>
            <a:r>
              <a:rPr lang="ru-RU" dirty="0" err="1"/>
              <a:t>аурулар</a:t>
            </a:r>
            <a:r>
              <a:rPr lang="ru-RU" dirty="0"/>
              <a:t> </a:t>
            </a:r>
            <a:r>
              <a:rPr lang="ru-RU" dirty="0" err="1"/>
              <a:t>мамандарының</a:t>
            </a:r>
            <a:r>
              <a:rPr lang="ru-RU" dirty="0"/>
              <a:t> </a:t>
            </a:r>
            <a:r>
              <a:rPr lang="ru-RU" dirty="0" err="1"/>
              <a:t>бақылауымен</a:t>
            </a:r>
            <a:r>
              <a:rPr lang="ru-RU" dirty="0"/>
              <a:t> </a:t>
            </a:r>
            <a:r>
              <a:rPr lang="ru-RU" dirty="0" err="1"/>
              <a:t>жүргізілуі</a:t>
            </a:r>
            <a:r>
              <a:rPr lang="ru-RU" dirty="0"/>
              <a:t> </a:t>
            </a:r>
            <a:r>
              <a:rPr lang="ru-RU" dirty="0" err="1"/>
              <a:t>керек</a:t>
            </a:r>
            <a:r>
              <a:rPr lang="ru-RU" dirty="0" smtClean="0"/>
              <a:t>.</a:t>
            </a:r>
            <a:endParaRPr lang="ru-RU" dirty="0"/>
          </a:p>
          <a:p>
            <a:pPr marL="285750" indent="-285750" algn="just">
              <a:buFont typeface="Arial" panose="020B0604020202020204" pitchFamily="34" charset="0"/>
              <a:buChar char="•"/>
            </a:pPr>
            <a:r>
              <a:rPr lang="ru-RU" dirty="0" err="1"/>
              <a:t>Сульфаметоксазол</a:t>
            </a:r>
            <a:r>
              <a:rPr lang="ru-RU" dirty="0"/>
              <a:t> </a:t>
            </a:r>
            <a:r>
              <a:rPr lang="ru-RU" dirty="0" err="1"/>
              <a:t>және</a:t>
            </a:r>
            <a:r>
              <a:rPr lang="ru-RU" dirty="0"/>
              <a:t> </a:t>
            </a:r>
            <a:r>
              <a:rPr lang="ru-RU" dirty="0" err="1"/>
              <a:t>триметоприм</a:t>
            </a:r>
            <a:r>
              <a:rPr lang="ru-RU" dirty="0"/>
              <a:t> </a:t>
            </a:r>
            <a:r>
              <a:rPr lang="ru-RU" dirty="0" err="1"/>
              <a:t>сияқты</a:t>
            </a:r>
            <a:r>
              <a:rPr lang="ru-RU" dirty="0"/>
              <a:t> </a:t>
            </a:r>
            <a:r>
              <a:rPr lang="ru-RU" dirty="0" err="1"/>
              <a:t>антибиотиктерді</a:t>
            </a:r>
            <a:r>
              <a:rPr lang="ru-RU" dirty="0"/>
              <a:t> </a:t>
            </a:r>
            <a:r>
              <a:rPr lang="ru-RU" dirty="0" err="1"/>
              <a:t>бактериялар</a:t>
            </a:r>
            <a:r>
              <a:rPr lang="ru-RU" dirty="0"/>
              <a:t> </a:t>
            </a:r>
            <a:r>
              <a:rPr lang="ru-RU" dirty="0" err="1"/>
              <a:t>тудыратын</a:t>
            </a:r>
            <a:r>
              <a:rPr lang="ru-RU" dirty="0"/>
              <a:t> </a:t>
            </a:r>
            <a:r>
              <a:rPr lang="ru-RU" dirty="0" err="1"/>
              <a:t>инфекциялардың</a:t>
            </a:r>
            <a:r>
              <a:rPr lang="ru-RU" dirty="0"/>
              <a:t> </a:t>
            </a:r>
            <a:r>
              <a:rPr lang="ru-RU" dirty="0" err="1"/>
              <a:t>алдын</a:t>
            </a:r>
            <a:r>
              <a:rPr lang="ru-RU" dirty="0"/>
              <a:t> </a:t>
            </a:r>
            <a:r>
              <a:rPr lang="ru-RU" dirty="0" err="1"/>
              <a:t>алу</a:t>
            </a:r>
            <a:r>
              <a:rPr lang="ru-RU" dirty="0"/>
              <a:t> </a:t>
            </a:r>
            <a:r>
              <a:rPr lang="ru-RU" dirty="0" err="1"/>
              <a:t>үшін</a:t>
            </a:r>
            <a:r>
              <a:rPr lang="ru-RU" dirty="0"/>
              <a:t> </a:t>
            </a:r>
            <a:r>
              <a:rPr lang="ru-RU" dirty="0" err="1"/>
              <a:t>қолдануға</a:t>
            </a:r>
            <a:r>
              <a:rPr lang="ru-RU" dirty="0"/>
              <a:t> </a:t>
            </a:r>
            <a:r>
              <a:rPr lang="ru-RU" dirty="0" err="1"/>
              <a:t>болады</a:t>
            </a:r>
            <a:r>
              <a:rPr lang="ru-RU" dirty="0"/>
              <a:t>, </a:t>
            </a:r>
            <a:r>
              <a:rPr lang="ru-RU" dirty="0" err="1"/>
              <a:t>олар</a:t>
            </a:r>
            <a:r>
              <a:rPr lang="ru-RU" dirty="0"/>
              <a:t> </a:t>
            </a:r>
            <a:r>
              <a:rPr lang="ru-RU" dirty="0" err="1"/>
              <a:t>әдетте</a:t>
            </a:r>
            <a:r>
              <a:rPr lang="ru-RU" dirty="0"/>
              <a:t> </a:t>
            </a:r>
            <a:r>
              <a:rPr lang="ru-RU" dirty="0" err="1"/>
              <a:t>сау</a:t>
            </a:r>
            <a:r>
              <a:rPr lang="ru-RU" dirty="0"/>
              <a:t> </a:t>
            </a:r>
            <a:r>
              <a:rPr lang="ru-RU" dirty="0" err="1"/>
              <a:t>адамдарда</a:t>
            </a:r>
            <a:r>
              <a:rPr lang="ru-RU" dirty="0"/>
              <a:t> </a:t>
            </a:r>
            <a:r>
              <a:rPr lang="ru-RU" dirty="0" err="1"/>
              <a:t>қиындық</a:t>
            </a:r>
            <a:r>
              <a:rPr lang="ru-RU" dirty="0"/>
              <a:t> </a:t>
            </a:r>
            <a:r>
              <a:rPr lang="ru-RU" dirty="0" err="1"/>
              <a:t>тудырмайды</a:t>
            </a:r>
            <a:r>
              <a:rPr lang="ru-RU" dirty="0"/>
              <a:t>, </a:t>
            </a:r>
            <a:r>
              <a:rPr lang="ru-RU" dirty="0" err="1"/>
              <a:t>бірақ</a:t>
            </a:r>
            <a:r>
              <a:rPr lang="ru-RU" dirty="0"/>
              <a:t> </a:t>
            </a:r>
            <a:r>
              <a:rPr lang="en-US" dirty="0"/>
              <a:t>CGD </a:t>
            </a:r>
            <a:r>
              <a:rPr lang="ru-RU" dirty="0"/>
              <a:t>бар </a:t>
            </a:r>
            <a:r>
              <a:rPr lang="ru-RU" dirty="0" err="1"/>
              <a:t>науқастарда</a:t>
            </a:r>
            <a:r>
              <a:rPr lang="ru-RU" dirty="0"/>
              <a:t> </a:t>
            </a:r>
            <a:r>
              <a:rPr lang="ru-RU" dirty="0" err="1"/>
              <a:t>қауіпті</a:t>
            </a:r>
            <a:r>
              <a:rPr lang="ru-RU" dirty="0"/>
              <a:t> </a:t>
            </a:r>
            <a:r>
              <a:rPr lang="ru-RU" dirty="0" err="1"/>
              <a:t>болуы</a:t>
            </a:r>
            <a:r>
              <a:rPr lang="ru-RU" dirty="0"/>
              <a:t> </a:t>
            </a:r>
            <a:r>
              <a:rPr lang="ru-RU" dirty="0" err="1"/>
              <a:t>мүмкін</a:t>
            </a:r>
            <a:r>
              <a:rPr lang="ru-RU" dirty="0" smtClean="0"/>
              <a:t>.</a:t>
            </a:r>
            <a:endParaRPr lang="ru-RU" dirty="0"/>
          </a:p>
          <a:p>
            <a:pPr marL="285750" indent="-285750" algn="just">
              <a:buFont typeface="Arial" panose="020B0604020202020204" pitchFamily="34" charset="0"/>
              <a:buChar char="•"/>
            </a:pPr>
            <a:r>
              <a:rPr lang="ru-RU" dirty="0" err="1"/>
              <a:t>Иммуномодуляторлар</a:t>
            </a:r>
            <a:r>
              <a:rPr lang="ru-RU" dirty="0"/>
              <a:t>, </a:t>
            </a:r>
            <a:r>
              <a:rPr lang="ru-RU" dirty="0" err="1"/>
              <a:t>мысалы</a:t>
            </a:r>
            <a:r>
              <a:rPr lang="ru-RU" dirty="0"/>
              <a:t>, интерферон-гамма, </a:t>
            </a:r>
            <a:r>
              <a:rPr lang="ru-RU" dirty="0" err="1"/>
              <a:t>иммундық</a:t>
            </a:r>
            <a:r>
              <a:rPr lang="ru-RU" dirty="0"/>
              <a:t> </a:t>
            </a:r>
            <a:r>
              <a:rPr lang="ru-RU" dirty="0" err="1"/>
              <a:t>жүйені</a:t>
            </a:r>
            <a:r>
              <a:rPr lang="ru-RU" dirty="0"/>
              <a:t> </a:t>
            </a:r>
            <a:r>
              <a:rPr lang="ru-RU" dirty="0" err="1"/>
              <a:t>нығайтуға</a:t>
            </a:r>
            <a:r>
              <a:rPr lang="ru-RU" dirty="0"/>
              <a:t> </a:t>
            </a:r>
            <a:r>
              <a:rPr lang="ru-RU" dirty="0" err="1"/>
              <a:t>және</a:t>
            </a:r>
            <a:r>
              <a:rPr lang="ru-RU" dirty="0"/>
              <a:t> </a:t>
            </a:r>
            <a:r>
              <a:rPr lang="ru-RU" dirty="0" err="1"/>
              <a:t>инфекциялардың</a:t>
            </a:r>
            <a:r>
              <a:rPr lang="ru-RU" dirty="0"/>
              <a:t> </a:t>
            </a:r>
            <a:r>
              <a:rPr lang="ru-RU" dirty="0" err="1"/>
              <a:t>дамуын</a:t>
            </a:r>
            <a:r>
              <a:rPr lang="ru-RU" dirty="0"/>
              <a:t> </a:t>
            </a:r>
            <a:r>
              <a:rPr lang="ru-RU" dirty="0" err="1"/>
              <a:t>болдырмауға</a:t>
            </a:r>
            <a:r>
              <a:rPr lang="ru-RU" dirty="0"/>
              <a:t> </a:t>
            </a:r>
            <a:r>
              <a:rPr lang="ru-RU" dirty="0" err="1"/>
              <a:t>көмектеседі</a:t>
            </a:r>
            <a:r>
              <a:rPr lang="ru-RU" dirty="0"/>
              <a:t>. </a:t>
            </a:r>
            <a:r>
              <a:rPr lang="ru-RU" dirty="0" err="1"/>
              <a:t>Оларды</a:t>
            </a:r>
            <a:r>
              <a:rPr lang="ru-RU" dirty="0"/>
              <a:t> </a:t>
            </a:r>
            <a:r>
              <a:rPr lang="en-US" dirty="0"/>
              <a:t>CGD </a:t>
            </a:r>
            <a:r>
              <a:rPr lang="ru-RU" dirty="0" err="1"/>
              <a:t>алдын</a:t>
            </a:r>
            <a:r>
              <a:rPr lang="ru-RU" dirty="0"/>
              <a:t> </a:t>
            </a:r>
            <a:r>
              <a:rPr lang="ru-RU" dirty="0" err="1"/>
              <a:t>алу</a:t>
            </a:r>
            <a:r>
              <a:rPr lang="ru-RU" dirty="0"/>
              <a:t> </a:t>
            </a:r>
            <a:r>
              <a:rPr lang="ru-RU" dirty="0" err="1"/>
              <a:t>үшін</a:t>
            </a:r>
            <a:r>
              <a:rPr lang="ru-RU" dirty="0"/>
              <a:t> де, </a:t>
            </a:r>
            <a:r>
              <a:rPr lang="ru-RU" dirty="0" err="1"/>
              <a:t>емдеу</a:t>
            </a:r>
            <a:r>
              <a:rPr lang="ru-RU" dirty="0"/>
              <a:t> </a:t>
            </a:r>
            <a:r>
              <a:rPr lang="ru-RU" dirty="0" err="1"/>
              <a:t>үшін</a:t>
            </a:r>
            <a:r>
              <a:rPr lang="ru-RU" dirty="0"/>
              <a:t> де </a:t>
            </a:r>
            <a:r>
              <a:rPr lang="ru-RU" dirty="0" err="1"/>
              <a:t>қолдануға</a:t>
            </a:r>
            <a:r>
              <a:rPr lang="ru-RU" dirty="0"/>
              <a:t> </a:t>
            </a:r>
            <a:r>
              <a:rPr lang="ru-RU" dirty="0" err="1"/>
              <a:t>болады</a:t>
            </a:r>
            <a:r>
              <a:rPr lang="ru-RU" dirty="0" smtClean="0"/>
              <a:t>.</a:t>
            </a:r>
            <a:endParaRPr lang="ru-RU" dirty="0"/>
          </a:p>
          <a:p>
            <a:pPr marL="285750" indent="-285750" algn="just">
              <a:buFont typeface="Arial" panose="020B0604020202020204" pitchFamily="34" charset="0"/>
              <a:buChar char="•"/>
            </a:pPr>
            <a:r>
              <a:rPr lang="ru-RU" dirty="0" err="1"/>
              <a:t>Кейбір</a:t>
            </a:r>
            <a:r>
              <a:rPr lang="ru-RU" dirty="0"/>
              <a:t> </a:t>
            </a:r>
            <a:r>
              <a:rPr lang="ru-RU" dirty="0" err="1"/>
              <a:t>жағдайларда</a:t>
            </a:r>
            <a:r>
              <a:rPr lang="ru-RU" dirty="0"/>
              <a:t> </a:t>
            </a:r>
            <a:r>
              <a:rPr lang="ru-RU" dirty="0" err="1"/>
              <a:t>зақымдалған</a:t>
            </a:r>
            <a:r>
              <a:rPr lang="ru-RU" dirty="0"/>
              <a:t> </a:t>
            </a:r>
            <a:r>
              <a:rPr lang="ru-RU" dirty="0" err="1"/>
              <a:t>иммундық</a:t>
            </a:r>
            <a:r>
              <a:rPr lang="ru-RU" dirty="0"/>
              <a:t> </a:t>
            </a:r>
            <a:r>
              <a:rPr lang="ru-RU" dirty="0" err="1"/>
              <a:t>жүйе</a:t>
            </a:r>
            <a:r>
              <a:rPr lang="ru-RU" dirty="0"/>
              <a:t> </a:t>
            </a:r>
            <a:r>
              <a:rPr lang="ru-RU" dirty="0" err="1"/>
              <a:t>жасушаларын</a:t>
            </a:r>
            <a:r>
              <a:rPr lang="ru-RU" dirty="0"/>
              <a:t> </a:t>
            </a:r>
            <a:r>
              <a:rPr lang="ru-RU" dirty="0" err="1"/>
              <a:t>ауыстыру</a:t>
            </a:r>
            <a:r>
              <a:rPr lang="ru-RU" dirty="0"/>
              <a:t> </a:t>
            </a:r>
            <a:r>
              <a:rPr lang="ru-RU" dirty="0" err="1"/>
              <a:t>үшін</a:t>
            </a:r>
            <a:r>
              <a:rPr lang="ru-RU" dirty="0"/>
              <a:t> </a:t>
            </a:r>
            <a:r>
              <a:rPr lang="ru-RU" dirty="0" err="1"/>
              <a:t>сүйек</a:t>
            </a:r>
            <a:r>
              <a:rPr lang="ru-RU" dirty="0"/>
              <a:t> </a:t>
            </a:r>
            <a:r>
              <a:rPr lang="ru-RU" dirty="0" err="1"/>
              <a:t>кемігін</a:t>
            </a:r>
            <a:r>
              <a:rPr lang="ru-RU" dirty="0"/>
              <a:t> </a:t>
            </a:r>
            <a:r>
              <a:rPr lang="ru-RU" dirty="0" err="1"/>
              <a:t>трансплантациялау</a:t>
            </a:r>
            <a:r>
              <a:rPr lang="ru-RU" dirty="0"/>
              <a:t> </a:t>
            </a:r>
            <a:r>
              <a:rPr lang="ru-RU" dirty="0" err="1"/>
              <a:t>қажет</a:t>
            </a:r>
            <a:r>
              <a:rPr lang="ru-RU" dirty="0"/>
              <a:t> </a:t>
            </a:r>
            <a:r>
              <a:rPr lang="ru-RU" dirty="0" err="1"/>
              <a:t>болуы</a:t>
            </a:r>
            <a:r>
              <a:rPr lang="ru-RU" dirty="0"/>
              <a:t> </a:t>
            </a:r>
            <a:r>
              <a:rPr lang="ru-RU" dirty="0" err="1"/>
              <a:t>мүмкін</a:t>
            </a:r>
            <a:r>
              <a:rPr lang="ru-RU" dirty="0"/>
              <a:t>. </a:t>
            </a:r>
            <a:r>
              <a:rPr lang="ru-RU" dirty="0" err="1"/>
              <a:t>Бұл</a:t>
            </a:r>
            <a:r>
              <a:rPr lang="ru-RU" dirty="0"/>
              <a:t> </a:t>
            </a:r>
            <a:r>
              <a:rPr lang="ru-RU" dirty="0" err="1"/>
              <a:t>қауіпті</a:t>
            </a:r>
            <a:r>
              <a:rPr lang="ru-RU" dirty="0"/>
              <a:t> </a:t>
            </a:r>
            <a:r>
              <a:rPr lang="ru-RU" dirty="0" err="1"/>
              <a:t>болуы</a:t>
            </a:r>
            <a:r>
              <a:rPr lang="ru-RU" dirty="0"/>
              <a:t> </a:t>
            </a:r>
            <a:r>
              <a:rPr lang="ru-RU" dirty="0" err="1"/>
              <a:t>мүмкін</a:t>
            </a:r>
            <a:r>
              <a:rPr lang="ru-RU" dirty="0"/>
              <a:t> </a:t>
            </a:r>
            <a:r>
              <a:rPr lang="ru-RU" dirty="0" err="1"/>
              <a:t>және</a:t>
            </a:r>
            <a:r>
              <a:rPr lang="ru-RU" dirty="0"/>
              <a:t> </a:t>
            </a:r>
            <a:r>
              <a:rPr lang="ru-RU" dirty="0" err="1"/>
              <a:t>мұқият</a:t>
            </a:r>
            <a:r>
              <a:rPr lang="ru-RU" dirty="0"/>
              <a:t> </a:t>
            </a:r>
            <a:r>
              <a:rPr lang="ru-RU" dirty="0" err="1"/>
              <a:t>дайындық</a:t>
            </a:r>
            <a:r>
              <a:rPr lang="ru-RU" dirty="0"/>
              <a:t> пен </a:t>
            </a:r>
            <a:r>
              <a:rPr lang="ru-RU" dirty="0" err="1"/>
              <a:t>бақылауды</a:t>
            </a:r>
            <a:r>
              <a:rPr lang="ru-RU" dirty="0"/>
              <a:t> </a:t>
            </a:r>
            <a:r>
              <a:rPr lang="ru-RU" dirty="0" err="1"/>
              <a:t>қажет</a:t>
            </a:r>
            <a:r>
              <a:rPr lang="ru-RU" dirty="0"/>
              <a:t> </a:t>
            </a:r>
            <a:r>
              <a:rPr lang="ru-RU" dirty="0" err="1"/>
              <a:t>ететін</a:t>
            </a:r>
            <a:r>
              <a:rPr lang="ru-RU" dirty="0"/>
              <a:t> процедура</a:t>
            </a:r>
            <a:r>
              <a:rPr lang="ru-RU" dirty="0" smtClean="0"/>
              <a:t>.</a:t>
            </a:r>
            <a:endParaRPr lang="ru-RU" dirty="0"/>
          </a:p>
          <a:p>
            <a:pPr marL="285750" indent="-285750" algn="just">
              <a:buFont typeface="Arial" panose="020B0604020202020204" pitchFamily="34" charset="0"/>
              <a:buChar char="•"/>
            </a:pPr>
            <a:r>
              <a:rPr lang="en-US" dirty="0"/>
              <a:t>CGD </a:t>
            </a:r>
            <a:r>
              <a:rPr lang="ru-RU" dirty="0" err="1"/>
              <a:t>терапиясы</a:t>
            </a:r>
            <a:r>
              <a:rPr lang="ru-RU" dirty="0"/>
              <a:t> - </a:t>
            </a:r>
            <a:r>
              <a:rPr lang="ru-RU" dirty="0" err="1"/>
              <a:t>пациенттің</a:t>
            </a:r>
            <a:r>
              <a:rPr lang="ru-RU" dirty="0"/>
              <a:t> </a:t>
            </a:r>
            <a:r>
              <a:rPr lang="ru-RU" dirty="0" err="1"/>
              <a:t>жағдайын</a:t>
            </a:r>
            <a:r>
              <a:rPr lang="ru-RU" dirty="0"/>
              <a:t> </a:t>
            </a:r>
            <a:r>
              <a:rPr lang="ru-RU" dirty="0" err="1"/>
              <a:t>мұқият</a:t>
            </a:r>
            <a:r>
              <a:rPr lang="ru-RU" dirty="0"/>
              <a:t> </a:t>
            </a:r>
            <a:r>
              <a:rPr lang="ru-RU" dirty="0" err="1"/>
              <a:t>бақылауды</a:t>
            </a:r>
            <a:r>
              <a:rPr lang="ru-RU" dirty="0"/>
              <a:t> </a:t>
            </a:r>
            <a:r>
              <a:rPr lang="ru-RU" dirty="0" err="1"/>
              <a:t>және</a:t>
            </a:r>
            <a:r>
              <a:rPr lang="ru-RU" dirty="0"/>
              <a:t> </a:t>
            </a:r>
            <a:r>
              <a:rPr lang="ru-RU" dirty="0" err="1"/>
              <a:t>бақылауды</a:t>
            </a:r>
            <a:r>
              <a:rPr lang="ru-RU" dirty="0"/>
              <a:t> </a:t>
            </a:r>
            <a:r>
              <a:rPr lang="ru-RU" dirty="0" err="1"/>
              <a:t>талап</a:t>
            </a:r>
            <a:r>
              <a:rPr lang="ru-RU" dirty="0"/>
              <a:t> </a:t>
            </a:r>
            <a:r>
              <a:rPr lang="ru-RU" dirty="0" err="1"/>
              <a:t>ететін</a:t>
            </a:r>
            <a:r>
              <a:rPr lang="ru-RU" dirty="0"/>
              <a:t> </a:t>
            </a:r>
            <a:r>
              <a:rPr lang="ru-RU" dirty="0" err="1"/>
              <a:t>ұзақ</a:t>
            </a:r>
            <a:r>
              <a:rPr lang="ru-RU" dirty="0"/>
              <a:t> </a:t>
            </a:r>
            <a:r>
              <a:rPr lang="ru-RU" dirty="0" err="1"/>
              <a:t>мерзімді</a:t>
            </a:r>
            <a:r>
              <a:rPr lang="ru-RU" dirty="0"/>
              <a:t> процесс. СГД-</a:t>
            </a:r>
            <a:r>
              <a:rPr lang="ru-RU" dirty="0" err="1"/>
              <a:t>ны</a:t>
            </a:r>
            <a:r>
              <a:rPr lang="ru-RU" dirty="0"/>
              <a:t> </a:t>
            </a:r>
            <a:r>
              <a:rPr lang="ru-RU" dirty="0" err="1"/>
              <a:t>ерте</a:t>
            </a:r>
            <a:r>
              <a:rPr lang="ru-RU" dirty="0"/>
              <a:t> </a:t>
            </a:r>
            <a:r>
              <a:rPr lang="ru-RU" dirty="0" err="1"/>
              <a:t>анықтау</a:t>
            </a:r>
            <a:r>
              <a:rPr lang="ru-RU" dirty="0"/>
              <a:t> </a:t>
            </a:r>
            <a:r>
              <a:rPr lang="ru-RU" dirty="0" err="1"/>
              <a:t>және</a:t>
            </a:r>
            <a:r>
              <a:rPr lang="ru-RU" dirty="0"/>
              <a:t> </a:t>
            </a:r>
            <a:r>
              <a:rPr lang="ru-RU" dirty="0" err="1"/>
              <a:t>дифференциалды</a:t>
            </a:r>
            <a:r>
              <a:rPr lang="ru-RU" dirty="0"/>
              <a:t> </a:t>
            </a:r>
            <a:r>
              <a:rPr lang="ru-RU" dirty="0" err="1"/>
              <a:t>диагностикасы</a:t>
            </a:r>
            <a:r>
              <a:rPr lang="ru-RU" dirty="0"/>
              <a:t> </a:t>
            </a:r>
            <a:r>
              <a:rPr lang="ru-RU" dirty="0" err="1"/>
              <a:t>табысты</a:t>
            </a:r>
            <a:r>
              <a:rPr lang="ru-RU" dirty="0"/>
              <a:t> </a:t>
            </a:r>
            <a:r>
              <a:rPr lang="ru-RU" dirty="0" err="1"/>
              <a:t>емдеуде</a:t>
            </a:r>
            <a:r>
              <a:rPr lang="ru-RU" dirty="0"/>
              <a:t> </a:t>
            </a:r>
            <a:r>
              <a:rPr lang="ru-RU" dirty="0" err="1"/>
              <a:t>және</a:t>
            </a:r>
            <a:r>
              <a:rPr lang="ru-RU" dirty="0"/>
              <a:t> </a:t>
            </a:r>
            <a:r>
              <a:rPr lang="ru-RU" dirty="0" err="1"/>
              <a:t>асқынулардың</a:t>
            </a:r>
            <a:r>
              <a:rPr lang="ru-RU" dirty="0"/>
              <a:t> </a:t>
            </a:r>
            <a:r>
              <a:rPr lang="ru-RU" dirty="0" err="1"/>
              <a:t>алдын</a:t>
            </a:r>
            <a:r>
              <a:rPr lang="ru-RU" dirty="0"/>
              <a:t> </a:t>
            </a:r>
            <a:r>
              <a:rPr lang="ru-RU" dirty="0" err="1"/>
              <a:t>алуда</a:t>
            </a:r>
            <a:r>
              <a:rPr lang="ru-RU" dirty="0"/>
              <a:t> </a:t>
            </a:r>
            <a:r>
              <a:rPr lang="ru-RU" dirty="0" err="1"/>
              <a:t>маңызды</a:t>
            </a:r>
            <a:r>
              <a:rPr lang="ru-RU" dirty="0"/>
              <a:t> </a:t>
            </a:r>
            <a:r>
              <a:rPr lang="ru-RU" dirty="0" err="1"/>
              <a:t>рөл</a:t>
            </a:r>
            <a:r>
              <a:rPr lang="ru-RU" dirty="0"/>
              <a:t> </a:t>
            </a:r>
            <a:r>
              <a:rPr lang="ru-RU" dirty="0" err="1"/>
              <a:t>атқарады</a:t>
            </a:r>
            <a:r>
              <a:rPr lang="ru-RU" dirty="0" smtClean="0"/>
              <a:t>.</a:t>
            </a:r>
            <a:endParaRPr lang="ru-RU" dirty="0"/>
          </a:p>
          <a:p>
            <a:pPr marL="285750" indent="-285750" algn="just">
              <a:buFont typeface="Arial" panose="020B0604020202020204" pitchFamily="34" charset="0"/>
              <a:buChar char="•"/>
            </a:pPr>
            <a:r>
              <a:rPr lang="ru-RU" dirty="0" err="1"/>
              <a:t>Жүйелік</a:t>
            </a:r>
            <a:r>
              <a:rPr lang="ru-RU" dirty="0"/>
              <a:t> </a:t>
            </a:r>
            <a:r>
              <a:rPr lang="ru-RU" dirty="0" err="1"/>
              <a:t>антибиотиктерді</a:t>
            </a:r>
            <a:r>
              <a:rPr lang="ru-RU" dirty="0"/>
              <a:t> </a:t>
            </a:r>
            <a:r>
              <a:rPr lang="ru-RU" dirty="0" err="1"/>
              <a:t>қолдануына</a:t>
            </a:r>
            <a:r>
              <a:rPr lang="ru-RU" dirty="0"/>
              <a:t> </a:t>
            </a:r>
            <a:r>
              <a:rPr lang="ru-RU" dirty="0" err="1"/>
              <a:t>қарамастан</a:t>
            </a:r>
            <a:r>
              <a:rPr lang="ru-RU" dirty="0"/>
              <a:t>, </a:t>
            </a:r>
            <a:r>
              <a:rPr lang="ru-RU" dirty="0" err="1"/>
              <a:t>пациенттерде</a:t>
            </a:r>
            <a:r>
              <a:rPr lang="ru-RU" dirty="0"/>
              <a:t> </a:t>
            </a:r>
            <a:r>
              <a:rPr lang="ru-RU" dirty="0" err="1"/>
              <a:t>өлімге</a:t>
            </a:r>
            <a:r>
              <a:rPr lang="ru-RU" dirty="0"/>
              <a:t> </a:t>
            </a:r>
            <a:r>
              <a:rPr lang="ru-RU" dirty="0" err="1"/>
              <a:t>әкелетін</a:t>
            </a:r>
            <a:r>
              <a:rPr lang="ru-RU" dirty="0"/>
              <a:t> </a:t>
            </a:r>
            <a:r>
              <a:rPr lang="ru-RU" dirty="0" err="1"/>
              <a:t>саңырауқұлақ</a:t>
            </a:r>
            <a:r>
              <a:rPr lang="ru-RU" dirty="0"/>
              <a:t> </a:t>
            </a:r>
            <a:r>
              <a:rPr lang="ru-RU" dirty="0" err="1"/>
              <a:t>және</a:t>
            </a:r>
            <a:r>
              <a:rPr lang="ru-RU" dirty="0"/>
              <a:t> </a:t>
            </a:r>
            <a:r>
              <a:rPr lang="ru-RU" dirty="0" err="1"/>
              <a:t>бактериялық</a:t>
            </a:r>
            <a:r>
              <a:rPr lang="ru-RU" dirty="0"/>
              <a:t> </a:t>
            </a:r>
            <a:r>
              <a:rPr lang="ru-RU" dirty="0" err="1"/>
              <a:t>инфекциялар</a:t>
            </a:r>
            <a:r>
              <a:rPr lang="ru-RU" dirty="0"/>
              <a:t> </a:t>
            </a:r>
            <a:r>
              <a:rPr lang="ru-RU" dirty="0" err="1"/>
              <a:t>жиі</a:t>
            </a:r>
            <a:r>
              <a:rPr lang="ru-RU" dirty="0"/>
              <a:t> </a:t>
            </a:r>
            <a:r>
              <a:rPr lang="ru-RU" dirty="0" err="1"/>
              <a:t>дамиды</a:t>
            </a:r>
            <a:r>
              <a:rPr lang="ru-RU" dirty="0"/>
              <a:t>. </a:t>
            </a:r>
            <a:r>
              <a:rPr lang="ru-RU" dirty="0" err="1"/>
              <a:t>Сондықтан</a:t>
            </a:r>
            <a:r>
              <a:rPr lang="ru-RU" dirty="0"/>
              <a:t> </a:t>
            </a:r>
            <a:r>
              <a:rPr lang="en-US" dirty="0"/>
              <a:t>CGD </a:t>
            </a:r>
            <a:r>
              <a:rPr lang="ru-RU" dirty="0" err="1"/>
              <a:t>болжамы</a:t>
            </a:r>
            <a:r>
              <a:rPr lang="ru-RU" dirty="0"/>
              <a:t> </a:t>
            </a:r>
            <a:r>
              <a:rPr lang="ru-RU" dirty="0" err="1"/>
              <a:t>салыстырмалы</a:t>
            </a:r>
            <a:r>
              <a:rPr lang="ru-RU" dirty="0"/>
              <a:t> </a:t>
            </a:r>
            <a:r>
              <a:rPr lang="ru-RU" dirty="0" err="1"/>
              <a:t>түрде</a:t>
            </a:r>
            <a:r>
              <a:rPr lang="ru-RU" dirty="0"/>
              <a:t> </a:t>
            </a:r>
            <a:r>
              <a:rPr lang="ru-RU" dirty="0" err="1"/>
              <a:t>қолайсыз</a:t>
            </a:r>
            <a:r>
              <a:rPr lang="ru-RU" dirty="0"/>
              <a:t>, </a:t>
            </a:r>
            <a:r>
              <a:rPr lang="ru-RU" dirty="0" err="1"/>
              <a:t>сондықтан</a:t>
            </a:r>
            <a:r>
              <a:rPr lang="ru-RU" dirty="0"/>
              <a:t> </a:t>
            </a:r>
            <a:r>
              <a:rPr lang="ru-RU" dirty="0" err="1"/>
              <a:t>пациенттердің</a:t>
            </a:r>
            <a:r>
              <a:rPr lang="ru-RU" dirty="0"/>
              <a:t> </a:t>
            </a:r>
            <a:r>
              <a:rPr lang="ru-RU" dirty="0" err="1"/>
              <a:t>өмір</a:t>
            </a:r>
            <a:r>
              <a:rPr lang="ru-RU" dirty="0"/>
              <a:t> </a:t>
            </a:r>
            <a:r>
              <a:rPr lang="ru-RU" dirty="0" err="1"/>
              <a:t>сүру</a:t>
            </a:r>
            <a:r>
              <a:rPr lang="ru-RU" dirty="0"/>
              <a:t> </a:t>
            </a:r>
            <a:r>
              <a:rPr lang="ru-RU" dirty="0" err="1"/>
              <a:t>ұзақтығы</a:t>
            </a:r>
            <a:r>
              <a:rPr lang="ru-RU" dirty="0"/>
              <a:t> мен </a:t>
            </a:r>
            <a:r>
              <a:rPr lang="ru-RU" dirty="0" err="1"/>
              <a:t>оның</a:t>
            </a:r>
            <a:r>
              <a:rPr lang="ru-RU" dirty="0"/>
              <a:t> </a:t>
            </a:r>
            <a:r>
              <a:rPr lang="ru-RU" dirty="0" err="1"/>
              <a:t>сапасы</a:t>
            </a:r>
            <a:r>
              <a:rPr lang="ru-RU" dirty="0"/>
              <a:t> </a:t>
            </a:r>
            <a:r>
              <a:rPr lang="ru-RU" dirty="0" err="1"/>
              <a:t>нашарлайды</a:t>
            </a:r>
            <a:r>
              <a:rPr lang="ru-RU" dirty="0"/>
              <a:t>.</a:t>
            </a:r>
          </a:p>
        </p:txBody>
      </p:sp>
    </p:spTree>
    <p:extLst>
      <p:ext uri="{BB962C8B-B14F-4D97-AF65-F5344CB8AC3E}">
        <p14:creationId xmlns:p14="http://schemas.microsoft.com/office/powerpoint/2010/main" val="134163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6699" y="410627"/>
            <a:ext cx="4064000" cy="800219"/>
          </a:xfrm>
          <a:prstGeom prst="rect">
            <a:avLst/>
          </a:prstGeom>
          <a:noFill/>
        </p:spPr>
        <p:txBody>
          <a:bodyPr wrap="square" rtlCol="0">
            <a:spAutoFit/>
          </a:bodyPr>
          <a:lstStyle/>
          <a:p>
            <a:pPr algn="ctr"/>
            <a:r>
              <a:rPr lang="ru-RU" sz="2800" b="1" dirty="0" err="1">
                <a:solidFill>
                  <a:srgbClr val="FF0000"/>
                </a:solidFill>
              </a:rPr>
              <a:t>Нейтропения</a:t>
            </a:r>
            <a:endParaRPr lang="ru-RU" sz="2800" b="1" dirty="0">
              <a:solidFill>
                <a:srgbClr val="FF0000"/>
              </a:solidFill>
            </a:endParaRPr>
          </a:p>
          <a:p>
            <a:endParaRPr lang="ru-RU" dirty="0"/>
          </a:p>
        </p:txBody>
      </p:sp>
      <p:sp>
        <p:nvSpPr>
          <p:cNvPr id="3" name="TextBox 2"/>
          <p:cNvSpPr txBox="1"/>
          <p:nvPr/>
        </p:nvSpPr>
        <p:spPr>
          <a:xfrm>
            <a:off x="485099" y="1210846"/>
            <a:ext cx="7975600" cy="4524315"/>
          </a:xfrm>
          <a:prstGeom prst="rect">
            <a:avLst/>
          </a:prstGeom>
          <a:noFill/>
        </p:spPr>
        <p:txBody>
          <a:bodyPr wrap="square" rtlCol="0">
            <a:spAutoFit/>
          </a:bodyPr>
          <a:lstStyle/>
          <a:p>
            <a:pPr algn="just"/>
            <a:r>
              <a:rPr lang="ru-RU" dirty="0" err="1"/>
              <a:t>Нейтропения</a:t>
            </a:r>
            <a:r>
              <a:rPr lang="ru-RU" dirty="0"/>
              <a:t> – 1 </a:t>
            </a:r>
            <a:r>
              <a:rPr lang="ru-RU" dirty="0" err="1"/>
              <a:t>мкл</a:t>
            </a:r>
            <a:r>
              <a:rPr lang="ru-RU" dirty="0"/>
              <a:t> </a:t>
            </a:r>
            <a:r>
              <a:rPr lang="ru-RU" dirty="0" err="1"/>
              <a:t>шеткергі</a:t>
            </a:r>
            <a:r>
              <a:rPr lang="ru-RU" dirty="0"/>
              <a:t> </a:t>
            </a:r>
            <a:r>
              <a:rPr lang="ru-RU" dirty="0" err="1"/>
              <a:t>қандағы</a:t>
            </a:r>
            <a:r>
              <a:rPr lang="ru-RU" dirty="0"/>
              <a:t> </a:t>
            </a:r>
            <a:r>
              <a:rPr lang="ru-RU" dirty="0" err="1"/>
              <a:t>нейтрофилдер</a:t>
            </a:r>
            <a:r>
              <a:rPr lang="ru-RU" dirty="0"/>
              <a:t> </a:t>
            </a:r>
            <a:r>
              <a:rPr lang="ru-RU" dirty="0" err="1"/>
              <a:t>деңгейінің</a:t>
            </a:r>
            <a:r>
              <a:rPr lang="ru-RU" dirty="0"/>
              <a:t> 1500-ден </a:t>
            </a:r>
            <a:r>
              <a:rPr lang="ru-RU" dirty="0" err="1"/>
              <a:t>төмен</a:t>
            </a:r>
            <a:r>
              <a:rPr lang="ru-RU" dirty="0"/>
              <a:t> </a:t>
            </a:r>
            <a:r>
              <a:rPr lang="ru-RU" dirty="0" err="1"/>
              <a:t>төмендеуімен</a:t>
            </a:r>
            <a:r>
              <a:rPr lang="ru-RU" dirty="0"/>
              <a:t> </a:t>
            </a:r>
            <a:r>
              <a:rPr lang="ru-RU" dirty="0" err="1"/>
              <a:t>сипатталатын</a:t>
            </a:r>
            <a:r>
              <a:rPr lang="ru-RU" dirty="0"/>
              <a:t> </a:t>
            </a:r>
            <a:r>
              <a:rPr lang="ru-RU" dirty="0" err="1"/>
              <a:t>патологиялық</a:t>
            </a:r>
            <a:r>
              <a:rPr lang="ru-RU" dirty="0"/>
              <a:t> </a:t>
            </a:r>
            <a:r>
              <a:rPr lang="ru-RU" dirty="0" err="1"/>
              <a:t>жағдай</a:t>
            </a:r>
            <a:r>
              <a:rPr lang="ru-RU" dirty="0"/>
              <a:t>. </a:t>
            </a:r>
            <a:r>
              <a:rPr lang="ru-RU" dirty="0" err="1"/>
              <a:t>Себептер</a:t>
            </a:r>
            <a:r>
              <a:rPr lang="ru-RU" dirty="0"/>
              <a:t> </a:t>
            </a:r>
            <a:r>
              <a:rPr lang="ru-RU" dirty="0" err="1"/>
              <a:t>әртүрлі</a:t>
            </a:r>
            <a:r>
              <a:rPr lang="ru-RU" dirty="0"/>
              <a:t> </a:t>
            </a:r>
            <a:r>
              <a:rPr lang="ru-RU" dirty="0" err="1"/>
              <a:t>бактериялық</a:t>
            </a:r>
            <a:r>
              <a:rPr lang="ru-RU" dirty="0"/>
              <a:t> </a:t>
            </a:r>
            <a:r>
              <a:rPr lang="ru-RU" dirty="0" err="1"/>
              <a:t>және</a:t>
            </a:r>
            <a:r>
              <a:rPr lang="ru-RU" dirty="0"/>
              <a:t> </a:t>
            </a:r>
            <a:r>
              <a:rPr lang="ru-RU" dirty="0" err="1"/>
              <a:t>вирустық</a:t>
            </a:r>
            <a:r>
              <a:rPr lang="ru-RU" dirty="0"/>
              <a:t> </a:t>
            </a:r>
            <a:r>
              <a:rPr lang="ru-RU" dirty="0" err="1"/>
              <a:t>инфекциялар</a:t>
            </a:r>
            <a:r>
              <a:rPr lang="ru-RU" dirty="0"/>
              <a:t>, </a:t>
            </a:r>
            <a:r>
              <a:rPr lang="ru-RU" dirty="0" err="1"/>
              <a:t>аутоиммундық</a:t>
            </a:r>
            <a:r>
              <a:rPr lang="ru-RU" dirty="0"/>
              <a:t> </a:t>
            </a:r>
            <a:r>
              <a:rPr lang="ru-RU" dirty="0" err="1"/>
              <a:t>бұзылулар</a:t>
            </a:r>
            <a:r>
              <a:rPr lang="ru-RU" dirty="0"/>
              <a:t> </a:t>
            </a:r>
            <a:r>
              <a:rPr lang="ru-RU" dirty="0" err="1"/>
              <a:t>және</a:t>
            </a:r>
            <a:r>
              <a:rPr lang="ru-RU" dirty="0"/>
              <a:t> </a:t>
            </a:r>
            <a:r>
              <a:rPr lang="ru-RU" dirty="0" err="1"/>
              <a:t>дәрі-дәрмектер</a:t>
            </a:r>
            <a:r>
              <a:rPr lang="ru-RU" dirty="0"/>
              <a:t> </a:t>
            </a:r>
            <a:r>
              <a:rPr lang="ru-RU" dirty="0" err="1"/>
              <a:t>болуы</a:t>
            </a:r>
            <a:r>
              <a:rPr lang="ru-RU" dirty="0"/>
              <a:t> </a:t>
            </a:r>
            <a:r>
              <a:rPr lang="ru-RU" dirty="0" err="1"/>
              <a:t>мүмкін</a:t>
            </a:r>
            <a:r>
              <a:rPr lang="ru-RU" dirty="0"/>
              <a:t>. </a:t>
            </a:r>
            <a:r>
              <a:rPr lang="ru-RU" dirty="0" err="1"/>
              <a:t>Жалпы</a:t>
            </a:r>
            <a:r>
              <a:rPr lang="ru-RU" dirty="0"/>
              <a:t> </a:t>
            </a:r>
            <a:r>
              <a:rPr lang="ru-RU" dirty="0" err="1"/>
              <a:t>қан</a:t>
            </a:r>
            <a:r>
              <a:rPr lang="ru-RU" dirty="0"/>
              <a:t> </a:t>
            </a:r>
            <a:r>
              <a:rPr lang="ru-RU" dirty="0" err="1"/>
              <a:t>анализі</a:t>
            </a:r>
            <a:r>
              <a:rPr lang="ru-RU" dirty="0"/>
              <a:t> </a:t>
            </a:r>
            <a:r>
              <a:rPr lang="ru-RU" dirty="0" err="1"/>
              <a:t>кезінде</a:t>
            </a:r>
            <a:r>
              <a:rPr lang="ru-RU" dirty="0"/>
              <a:t> </a:t>
            </a:r>
            <a:r>
              <a:rPr lang="ru-RU" dirty="0" err="1"/>
              <a:t>нейтрофилдердің</a:t>
            </a:r>
            <a:r>
              <a:rPr lang="ru-RU" dirty="0"/>
              <a:t> </a:t>
            </a:r>
            <a:r>
              <a:rPr lang="ru-RU" dirty="0" err="1"/>
              <a:t>деңгейі</a:t>
            </a:r>
            <a:r>
              <a:rPr lang="ru-RU" dirty="0"/>
              <a:t> </a:t>
            </a:r>
            <a:r>
              <a:rPr lang="ru-RU" dirty="0" err="1"/>
              <a:t>зерттеледі</a:t>
            </a:r>
            <a:r>
              <a:rPr lang="ru-RU" dirty="0"/>
              <a:t>. </a:t>
            </a:r>
            <a:r>
              <a:rPr lang="ru-RU" dirty="0" err="1"/>
              <a:t>Бұл</a:t>
            </a:r>
            <a:r>
              <a:rPr lang="ru-RU" dirty="0"/>
              <a:t> </a:t>
            </a:r>
            <a:r>
              <a:rPr lang="ru-RU" dirty="0" err="1"/>
              <a:t>патологияны</a:t>
            </a:r>
            <a:r>
              <a:rPr lang="ru-RU" dirty="0"/>
              <a:t> </a:t>
            </a:r>
            <a:r>
              <a:rPr lang="ru-RU" dirty="0" err="1"/>
              <a:t>түзету</a:t>
            </a:r>
            <a:r>
              <a:rPr lang="ru-RU" dirty="0"/>
              <a:t> </a:t>
            </a:r>
            <a:r>
              <a:rPr lang="ru-RU" dirty="0" err="1"/>
              <a:t>үшін</a:t>
            </a:r>
            <a:r>
              <a:rPr lang="ru-RU" dirty="0"/>
              <a:t> </a:t>
            </a:r>
            <a:r>
              <a:rPr lang="ru-RU" dirty="0" err="1"/>
              <a:t>негізгі</a:t>
            </a:r>
            <a:r>
              <a:rPr lang="ru-RU" dirty="0"/>
              <a:t> </a:t>
            </a:r>
            <a:r>
              <a:rPr lang="ru-RU" dirty="0" err="1"/>
              <a:t>ауруға</a:t>
            </a:r>
            <a:r>
              <a:rPr lang="ru-RU" dirty="0"/>
              <a:t> терапия </a:t>
            </a:r>
            <a:r>
              <a:rPr lang="ru-RU" dirty="0" err="1"/>
              <a:t>жүргізіледі</a:t>
            </a:r>
            <a:r>
              <a:rPr lang="ru-RU" dirty="0"/>
              <a:t>. </a:t>
            </a:r>
            <a:r>
              <a:rPr lang="ru-RU" dirty="0" err="1"/>
              <a:t>Ауыр</a:t>
            </a:r>
            <a:r>
              <a:rPr lang="ru-RU" dirty="0"/>
              <a:t> </a:t>
            </a:r>
            <a:r>
              <a:rPr lang="ru-RU" dirty="0" err="1"/>
              <a:t>нейтропения</a:t>
            </a:r>
            <a:r>
              <a:rPr lang="ru-RU" dirty="0"/>
              <a:t> </a:t>
            </a:r>
            <a:r>
              <a:rPr lang="ru-RU" dirty="0" err="1"/>
              <a:t>үшін</a:t>
            </a:r>
            <a:r>
              <a:rPr lang="ru-RU" dirty="0"/>
              <a:t> </a:t>
            </a:r>
            <a:r>
              <a:rPr lang="ru-RU" dirty="0" err="1"/>
              <a:t>лейкоциттердің</a:t>
            </a:r>
            <a:r>
              <a:rPr lang="ru-RU" dirty="0"/>
              <a:t> </a:t>
            </a:r>
            <a:r>
              <a:rPr lang="ru-RU" dirty="0" err="1"/>
              <a:t>сүйек</a:t>
            </a:r>
            <a:r>
              <a:rPr lang="ru-RU" dirty="0"/>
              <a:t> </a:t>
            </a:r>
            <a:r>
              <a:rPr lang="ru-RU" dirty="0" err="1"/>
              <a:t>кемігін</a:t>
            </a:r>
            <a:r>
              <a:rPr lang="ru-RU" dirty="0"/>
              <a:t> </a:t>
            </a:r>
            <a:r>
              <a:rPr lang="ru-RU" dirty="0" err="1"/>
              <a:t>қалыптастыруды</a:t>
            </a:r>
            <a:r>
              <a:rPr lang="ru-RU" dirty="0"/>
              <a:t> </a:t>
            </a:r>
            <a:r>
              <a:rPr lang="ru-RU" dirty="0" err="1"/>
              <a:t>ынталандыратын</a:t>
            </a:r>
            <a:r>
              <a:rPr lang="ru-RU" dirty="0"/>
              <a:t> </a:t>
            </a:r>
            <a:r>
              <a:rPr lang="ru-RU" dirty="0" err="1"/>
              <a:t>дәрілер</a:t>
            </a:r>
            <a:r>
              <a:rPr lang="ru-RU" dirty="0"/>
              <a:t> </a:t>
            </a:r>
            <a:r>
              <a:rPr lang="ru-RU" dirty="0" err="1"/>
              <a:t>қолданылады</a:t>
            </a:r>
            <a:r>
              <a:rPr lang="ru-RU" dirty="0" smtClean="0"/>
              <a:t>.</a:t>
            </a:r>
          </a:p>
          <a:p>
            <a:pPr algn="just"/>
            <a:endParaRPr lang="ru-RU" dirty="0" smtClean="0"/>
          </a:p>
          <a:p>
            <a:pPr algn="just"/>
            <a:r>
              <a:rPr lang="ru-RU" dirty="0" err="1" smtClean="0"/>
              <a:t>Шығу</a:t>
            </a:r>
            <a:r>
              <a:rPr lang="ru-RU" dirty="0" smtClean="0"/>
              <a:t> </a:t>
            </a:r>
            <a:r>
              <a:rPr lang="ru-RU" dirty="0" err="1"/>
              <a:t>тегі</a:t>
            </a:r>
            <a:r>
              <a:rPr lang="ru-RU" dirty="0"/>
              <a:t> </a:t>
            </a:r>
            <a:r>
              <a:rPr lang="ru-RU" dirty="0" err="1"/>
              <a:t>бойынша</a:t>
            </a:r>
            <a:r>
              <a:rPr lang="ru-RU" dirty="0"/>
              <a:t> </a:t>
            </a:r>
            <a:r>
              <a:rPr lang="ru-RU" dirty="0" err="1"/>
              <a:t>келесі</a:t>
            </a:r>
            <a:r>
              <a:rPr lang="ru-RU" dirty="0"/>
              <a:t> </a:t>
            </a:r>
            <a:r>
              <a:rPr lang="ru-RU" dirty="0" err="1"/>
              <a:t>нейтропениялар</a:t>
            </a:r>
            <a:r>
              <a:rPr lang="ru-RU" dirty="0"/>
              <a:t> </a:t>
            </a:r>
            <a:r>
              <a:rPr lang="ru-RU" dirty="0" err="1"/>
              <a:t>бөлінеді</a:t>
            </a:r>
            <a:r>
              <a:rPr lang="ru-RU" dirty="0"/>
              <a:t>:</a:t>
            </a:r>
          </a:p>
          <a:p>
            <a:pPr algn="just"/>
            <a:endParaRPr lang="ru-RU" dirty="0"/>
          </a:p>
          <a:p>
            <a:pPr marL="285750" indent="-285750" algn="just">
              <a:buFont typeface="Arial" panose="020B0604020202020204" pitchFamily="34" charset="0"/>
              <a:buChar char="•"/>
            </a:pPr>
            <a:r>
              <a:rPr lang="ru-RU" i="1" dirty="0" err="1"/>
              <a:t>Тұқым</a:t>
            </a:r>
            <a:r>
              <a:rPr lang="ru-RU" i="1" dirty="0"/>
              <a:t> </a:t>
            </a:r>
            <a:r>
              <a:rPr lang="ru-RU" i="1" dirty="0" err="1"/>
              <a:t>қуалайтын</a:t>
            </a:r>
            <a:r>
              <a:rPr lang="ru-RU" i="1" dirty="0"/>
              <a:t> </a:t>
            </a:r>
            <a:r>
              <a:rPr lang="ru-RU" dirty="0"/>
              <a:t>– </a:t>
            </a:r>
            <a:r>
              <a:rPr lang="ru-RU" dirty="0" err="1"/>
              <a:t>сүйек</a:t>
            </a:r>
            <a:r>
              <a:rPr lang="ru-RU" dirty="0"/>
              <a:t> </a:t>
            </a:r>
            <a:r>
              <a:rPr lang="ru-RU" dirty="0" err="1"/>
              <a:t>кемігі</a:t>
            </a:r>
            <a:r>
              <a:rPr lang="ru-RU" dirty="0"/>
              <a:t> </a:t>
            </a:r>
            <a:r>
              <a:rPr lang="ru-RU" dirty="0" err="1"/>
              <a:t>жасушаларында</a:t>
            </a:r>
            <a:r>
              <a:rPr lang="ru-RU" dirty="0"/>
              <a:t> </a:t>
            </a:r>
            <a:r>
              <a:rPr lang="ru-RU" dirty="0" err="1"/>
              <a:t>гранулоциттердің</a:t>
            </a:r>
            <a:r>
              <a:rPr lang="ru-RU" dirty="0"/>
              <a:t> </a:t>
            </a:r>
            <a:r>
              <a:rPr lang="ru-RU" dirty="0" err="1"/>
              <a:t>түзілу</a:t>
            </a:r>
            <a:r>
              <a:rPr lang="ru-RU" dirty="0"/>
              <a:t> </a:t>
            </a:r>
            <a:r>
              <a:rPr lang="ru-RU" dirty="0" err="1"/>
              <a:t>ақауымен</a:t>
            </a:r>
            <a:r>
              <a:rPr lang="ru-RU" dirty="0"/>
              <a:t> </a:t>
            </a:r>
            <a:r>
              <a:rPr lang="ru-RU" dirty="0" err="1"/>
              <a:t>сипатталатын</a:t>
            </a:r>
            <a:r>
              <a:rPr lang="ru-RU" dirty="0"/>
              <a:t> </a:t>
            </a:r>
            <a:r>
              <a:rPr lang="ru-RU" dirty="0" err="1"/>
              <a:t>генетикалық</a:t>
            </a:r>
            <a:r>
              <a:rPr lang="ru-RU" dirty="0"/>
              <a:t> </a:t>
            </a:r>
            <a:r>
              <a:rPr lang="ru-RU" dirty="0" err="1"/>
              <a:t>анықталған</a:t>
            </a:r>
            <a:r>
              <a:rPr lang="ru-RU" dirty="0"/>
              <a:t> </a:t>
            </a:r>
            <a:r>
              <a:rPr lang="ru-RU" dirty="0" err="1"/>
              <a:t>патологиялар</a:t>
            </a:r>
            <a:r>
              <a:rPr lang="ru-RU" dirty="0"/>
              <a:t>.</a:t>
            </a:r>
          </a:p>
          <a:p>
            <a:pPr marL="285750" indent="-285750" algn="just">
              <a:buFont typeface="Arial" panose="020B0604020202020204" pitchFamily="34" charset="0"/>
              <a:buChar char="•"/>
            </a:pPr>
            <a:r>
              <a:rPr lang="ru-RU" i="1" dirty="0" err="1"/>
              <a:t>Жүре</a:t>
            </a:r>
            <a:r>
              <a:rPr lang="ru-RU" i="1" dirty="0"/>
              <a:t> </a:t>
            </a:r>
            <a:r>
              <a:rPr lang="ru-RU" i="1" dirty="0" err="1"/>
              <a:t>пайда</a:t>
            </a:r>
            <a:r>
              <a:rPr lang="ru-RU" i="1" dirty="0"/>
              <a:t> </a:t>
            </a:r>
            <a:r>
              <a:rPr lang="ru-RU" i="1" dirty="0" err="1"/>
              <a:t>болған</a:t>
            </a:r>
            <a:r>
              <a:rPr lang="ru-RU" dirty="0"/>
              <a:t> – </a:t>
            </a:r>
            <a:r>
              <a:rPr lang="ru-RU" dirty="0" err="1"/>
              <a:t>әртүрлі</a:t>
            </a:r>
            <a:r>
              <a:rPr lang="ru-RU" dirty="0"/>
              <a:t> </a:t>
            </a:r>
            <a:r>
              <a:rPr lang="ru-RU" dirty="0" err="1"/>
              <a:t>ауруларға</a:t>
            </a:r>
            <a:r>
              <a:rPr lang="ru-RU" dirty="0"/>
              <a:t> (</a:t>
            </a:r>
            <a:r>
              <a:rPr lang="ru-RU" dirty="0" err="1"/>
              <a:t>инфекциялық</a:t>
            </a:r>
            <a:r>
              <a:rPr lang="ru-RU" dirty="0"/>
              <a:t>, </a:t>
            </a:r>
            <a:r>
              <a:rPr lang="ru-RU" dirty="0" err="1"/>
              <a:t>аутоиммунды</a:t>
            </a:r>
            <a:r>
              <a:rPr lang="ru-RU" dirty="0"/>
              <a:t> </a:t>
            </a:r>
            <a:r>
              <a:rPr lang="ru-RU" dirty="0" err="1"/>
              <a:t>және</a:t>
            </a:r>
            <a:r>
              <a:rPr lang="ru-RU" dirty="0"/>
              <a:t> </a:t>
            </a:r>
            <a:r>
              <a:rPr lang="ru-RU" dirty="0" err="1"/>
              <a:t>т.б</a:t>
            </a:r>
            <a:r>
              <a:rPr lang="ru-RU" dirty="0"/>
              <a:t>.) </a:t>
            </a:r>
            <a:r>
              <a:rPr lang="ru-RU" dirty="0" err="1"/>
              <a:t>қайталама</a:t>
            </a:r>
            <a:r>
              <a:rPr lang="ru-RU" dirty="0"/>
              <a:t> </a:t>
            </a:r>
            <a:r>
              <a:rPr lang="ru-RU" dirty="0" err="1"/>
              <a:t>дамиды</a:t>
            </a:r>
            <a:r>
              <a:rPr lang="ru-RU" dirty="0"/>
              <a:t>.</a:t>
            </a:r>
          </a:p>
        </p:txBody>
      </p:sp>
      <p:pic>
        <p:nvPicPr>
          <p:cNvPr id="4" name="Рисунок 3"/>
          <p:cNvPicPr>
            <a:picLocks noChangeAspect="1"/>
          </p:cNvPicPr>
          <p:nvPr/>
        </p:nvPicPr>
        <p:blipFill>
          <a:blip r:embed="rId2"/>
          <a:stretch>
            <a:fillRect/>
          </a:stretch>
        </p:blipFill>
        <p:spPr>
          <a:xfrm>
            <a:off x="8803557" y="1353185"/>
            <a:ext cx="2707723" cy="2491105"/>
          </a:xfrm>
          <a:prstGeom prst="rect">
            <a:avLst/>
          </a:prstGeom>
        </p:spPr>
      </p:pic>
    </p:spTree>
    <p:extLst>
      <p:ext uri="{BB962C8B-B14F-4D97-AF65-F5344CB8AC3E}">
        <p14:creationId xmlns:p14="http://schemas.microsoft.com/office/powerpoint/2010/main" val="368557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690880"/>
            <a:ext cx="10820400" cy="4801314"/>
          </a:xfrm>
          <a:prstGeom prst="rect">
            <a:avLst/>
          </a:prstGeom>
          <a:noFill/>
        </p:spPr>
        <p:txBody>
          <a:bodyPr wrap="square" rtlCol="0">
            <a:spAutoFit/>
          </a:bodyPr>
          <a:lstStyle/>
          <a:p>
            <a:r>
              <a:rPr lang="ru-RU" dirty="0" err="1"/>
              <a:t>Нейтропения</a:t>
            </a:r>
            <a:r>
              <a:rPr lang="ru-RU" dirty="0"/>
              <a:t> </a:t>
            </a:r>
            <a:r>
              <a:rPr lang="ru-RU" dirty="0" err="1"/>
              <a:t>дамуының</a:t>
            </a:r>
            <a:r>
              <a:rPr lang="ru-RU" dirty="0"/>
              <a:t> </a:t>
            </a:r>
            <a:r>
              <a:rPr lang="ru-RU" dirty="0" err="1"/>
              <a:t>келесі</a:t>
            </a:r>
            <a:r>
              <a:rPr lang="ru-RU" dirty="0"/>
              <a:t> </a:t>
            </a:r>
            <a:r>
              <a:rPr lang="ru-RU" dirty="0" err="1"/>
              <a:t>негізгі</a:t>
            </a:r>
            <a:r>
              <a:rPr lang="ru-RU" dirty="0"/>
              <a:t> </a:t>
            </a:r>
            <a:r>
              <a:rPr lang="ru-RU" dirty="0" err="1"/>
              <a:t>патогенетикалық</a:t>
            </a:r>
            <a:r>
              <a:rPr lang="ru-RU" dirty="0"/>
              <a:t> </a:t>
            </a:r>
            <a:r>
              <a:rPr lang="ru-RU" dirty="0" err="1"/>
              <a:t>механизмдері</a:t>
            </a:r>
            <a:r>
              <a:rPr lang="ru-RU" dirty="0"/>
              <a:t> </a:t>
            </a:r>
            <a:r>
              <a:rPr lang="ru-RU" dirty="0" err="1"/>
              <a:t>бөлінеді</a:t>
            </a:r>
            <a:r>
              <a:rPr lang="ru-RU" dirty="0"/>
              <a:t>:</a:t>
            </a:r>
          </a:p>
          <a:p>
            <a:endParaRPr lang="ru-RU" dirty="0"/>
          </a:p>
          <a:p>
            <a:pPr marL="285750" indent="-285750" algn="just">
              <a:buFont typeface="Arial" panose="020B0604020202020204" pitchFamily="34" charset="0"/>
              <a:buChar char="•"/>
            </a:pPr>
            <a:r>
              <a:rPr lang="ru-RU" dirty="0" err="1"/>
              <a:t>Нейтрофилдердің</a:t>
            </a:r>
            <a:r>
              <a:rPr lang="ru-RU" dirty="0"/>
              <a:t> </a:t>
            </a:r>
            <a:r>
              <a:rPr lang="ru-RU" dirty="0" err="1"/>
              <a:t>жойылуының</a:t>
            </a:r>
            <a:r>
              <a:rPr lang="ru-RU" dirty="0"/>
              <a:t> </a:t>
            </a:r>
            <a:r>
              <a:rPr lang="ru-RU" dirty="0" err="1"/>
              <a:t>жоғарылауы</a:t>
            </a:r>
            <a:r>
              <a:rPr lang="ru-RU" dirty="0"/>
              <a:t>. </a:t>
            </a:r>
            <a:r>
              <a:rPr lang="ru-RU" dirty="0" err="1"/>
              <a:t>Нейтрофилді</a:t>
            </a:r>
            <a:r>
              <a:rPr lang="ru-RU" dirty="0"/>
              <a:t> </a:t>
            </a:r>
            <a:r>
              <a:rPr lang="ru-RU" dirty="0" err="1"/>
              <a:t>гранулоциттердің</a:t>
            </a:r>
            <a:r>
              <a:rPr lang="ru-RU" dirty="0"/>
              <a:t> </a:t>
            </a:r>
            <a:r>
              <a:rPr lang="ru-RU" dirty="0" err="1"/>
              <a:t>жойылуы</a:t>
            </a:r>
            <a:r>
              <a:rPr lang="ru-RU" dirty="0"/>
              <a:t> </a:t>
            </a:r>
            <a:r>
              <a:rPr lang="ru-RU" dirty="0" err="1"/>
              <a:t>аутоантиденелердің</a:t>
            </a:r>
            <a:r>
              <a:rPr lang="ru-RU" dirty="0"/>
              <a:t>, </a:t>
            </a:r>
            <a:r>
              <a:rPr lang="ru-RU" dirty="0" err="1"/>
              <a:t>бактериялық</a:t>
            </a:r>
            <a:r>
              <a:rPr lang="ru-RU" dirty="0"/>
              <a:t> </a:t>
            </a:r>
            <a:r>
              <a:rPr lang="ru-RU" dirty="0" err="1"/>
              <a:t>токсиндердің</a:t>
            </a:r>
            <a:r>
              <a:rPr lang="ru-RU" dirty="0"/>
              <a:t>, </a:t>
            </a:r>
            <a:r>
              <a:rPr lang="ru-RU" dirty="0" err="1"/>
              <a:t>гаптендердің</a:t>
            </a:r>
            <a:r>
              <a:rPr lang="ru-RU" dirty="0"/>
              <a:t> </a:t>
            </a:r>
            <a:r>
              <a:rPr lang="ru-RU" dirty="0" err="1"/>
              <a:t>және</a:t>
            </a:r>
            <a:r>
              <a:rPr lang="ru-RU" dirty="0"/>
              <a:t> </a:t>
            </a:r>
            <a:r>
              <a:rPr lang="ru-RU" dirty="0" err="1"/>
              <a:t>т.б</a:t>
            </a:r>
            <a:r>
              <a:rPr lang="ru-RU" dirty="0"/>
              <a:t>. </a:t>
            </a:r>
            <a:r>
              <a:rPr lang="ru-RU" dirty="0" err="1"/>
              <a:t>әсерінен</a:t>
            </a:r>
            <a:r>
              <a:rPr lang="ru-RU" dirty="0"/>
              <a:t> </a:t>
            </a:r>
            <a:r>
              <a:rPr lang="ru-RU" dirty="0" err="1"/>
              <a:t>болуы</a:t>
            </a:r>
            <a:r>
              <a:rPr lang="ru-RU" dirty="0"/>
              <a:t> </a:t>
            </a:r>
            <a:r>
              <a:rPr lang="ru-RU" dirty="0" err="1"/>
              <a:t>мүмкін</a:t>
            </a:r>
            <a:r>
              <a:rPr lang="ru-RU" dirty="0"/>
              <a:t>.</a:t>
            </a:r>
          </a:p>
          <a:p>
            <a:pPr marL="285750" indent="-285750" algn="just">
              <a:buFont typeface="Arial" panose="020B0604020202020204" pitchFamily="34" charset="0"/>
              <a:buChar char="•"/>
            </a:pPr>
            <a:endParaRPr lang="ru-RU" dirty="0" smtClean="0"/>
          </a:p>
          <a:p>
            <a:pPr marL="285750" indent="-285750" algn="just">
              <a:buFont typeface="Arial" panose="020B0604020202020204" pitchFamily="34" charset="0"/>
              <a:buChar char="•"/>
            </a:pPr>
            <a:r>
              <a:rPr lang="ru-RU" dirty="0" err="1" smtClean="0"/>
              <a:t>Гемопоэздің</a:t>
            </a:r>
            <a:r>
              <a:rPr lang="ru-RU" dirty="0" smtClean="0"/>
              <a:t> </a:t>
            </a:r>
            <a:r>
              <a:rPr lang="ru-RU" dirty="0" err="1"/>
              <a:t>бұзылуы</a:t>
            </a:r>
            <a:r>
              <a:rPr lang="ru-RU" dirty="0"/>
              <a:t>. </a:t>
            </a:r>
            <a:r>
              <a:rPr lang="ru-RU" dirty="0" err="1"/>
              <a:t>Нейтропенияның</a:t>
            </a:r>
            <a:r>
              <a:rPr lang="ru-RU" dirty="0"/>
              <a:t> </a:t>
            </a:r>
            <a:r>
              <a:rPr lang="ru-RU" dirty="0" err="1"/>
              <a:t>пайда</a:t>
            </a:r>
            <a:r>
              <a:rPr lang="ru-RU" dirty="0"/>
              <a:t> </a:t>
            </a:r>
            <a:r>
              <a:rPr lang="ru-RU" dirty="0" err="1"/>
              <a:t>болуы</a:t>
            </a:r>
            <a:r>
              <a:rPr lang="ru-RU" dirty="0"/>
              <a:t> </a:t>
            </a:r>
            <a:r>
              <a:rPr lang="ru-RU" dirty="0" err="1"/>
              <a:t>гемопоэтикалық</a:t>
            </a:r>
            <a:r>
              <a:rPr lang="ru-RU" dirty="0"/>
              <a:t> </a:t>
            </a:r>
            <a:r>
              <a:rPr lang="ru-RU" dirty="0" err="1"/>
              <a:t>жасушалардың</a:t>
            </a:r>
            <a:r>
              <a:rPr lang="ru-RU" dirty="0"/>
              <a:t> </a:t>
            </a:r>
            <a:r>
              <a:rPr lang="ru-RU" dirty="0" err="1"/>
              <a:t>сәулеленумен</a:t>
            </a:r>
            <a:r>
              <a:rPr lang="ru-RU" dirty="0"/>
              <a:t>, </a:t>
            </a:r>
            <a:r>
              <a:rPr lang="ru-RU" dirty="0" err="1"/>
              <a:t>миелотоксикалық</a:t>
            </a:r>
            <a:r>
              <a:rPr lang="ru-RU" dirty="0"/>
              <a:t> </a:t>
            </a:r>
            <a:r>
              <a:rPr lang="ru-RU" dirty="0" err="1"/>
              <a:t>препараттармен</a:t>
            </a:r>
            <a:r>
              <a:rPr lang="ru-RU" dirty="0"/>
              <a:t> </a:t>
            </a:r>
            <a:r>
              <a:rPr lang="ru-RU" dirty="0" err="1"/>
              <a:t>зақымдануынан</a:t>
            </a:r>
            <a:r>
              <a:rPr lang="ru-RU" dirty="0"/>
              <a:t> </a:t>
            </a:r>
            <a:r>
              <a:rPr lang="ru-RU" dirty="0" err="1"/>
              <a:t>немесе</a:t>
            </a:r>
            <a:r>
              <a:rPr lang="ru-RU" dirty="0"/>
              <a:t> митоз бен </a:t>
            </a:r>
            <a:r>
              <a:rPr lang="ru-RU" dirty="0" err="1"/>
              <a:t>нейтрофилдердің</a:t>
            </a:r>
            <a:r>
              <a:rPr lang="ru-RU" dirty="0"/>
              <a:t> </a:t>
            </a:r>
            <a:r>
              <a:rPr lang="ru-RU" dirty="0" err="1"/>
              <a:t>жетілуінің</a:t>
            </a:r>
            <a:r>
              <a:rPr lang="ru-RU" dirty="0"/>
              <a:t> </a:t>
            </a:r>
            <a:r>
              <a:rPr lang="ru-RU" dirty="0" err="1"/>
              <a:t>бұзылуына</a:t>
            </a:r>
            <a:r>
              <a:rPr lang="ru-RU" dirty="0"/>
              <a:t> </a:t>
            </a:r>
            <a:r>
              <a:rPr lang="ru-RU" dirty="0" err="1"/>
              <a:t>байланысты</a:t>
            </a:r>
            <a:r>
              <a:rPr lang="ru-RU" dirty="0"/>
              <a:t> </a:t>
            </a:r>
            <a:r>
              <a:rPr lang="ru-RU" dirty="0" err="1"/>
              <a:t>тиімсіз</a:t>
            </a:r>
            <a:r>
              <a:rPr lang="ru-RU" dirty="0"/>
              <a:t> </a:t>
            </a:r>
            <a:r>
              <a:rPr lang="ru-RU" dirty="0" err="1"/>
              <a:t>лейкопоэзден</a:t>
            </a:r>
            <a:r>
              <a:rPr lang="ru-RU" dirty="0"/>
              <a:t> </a:t>
            </a:r>
            <a:r>
              <a:rPr lang="ru-RU" dirty="0" err="1"/>
              <a:t>туындайды</a:t>
            </a:r>
            <a:r>
              <a:rPr lang="ru-RU" dirty="0"/>
              <a:t>.</a:t>
            </a:r>
          </a:p>
          <a:p>
            <a:pPr marL="285750" indent="-285750" algn="just">
              <a:buFont typeface="Arial" panose="020B0604020202020204" pitchFamily="34" charset="0"/>
              <a:buChar char="•"/>
            </a:pPr>
            <a:endParaRPr lang="ru-RU" dirty="0" smtClean="0"/>
          </a:p>
          <a:p>
            <a:pPr marL="285750" indent="-285750" algn="just">
              <a:buFont typeface="Arial" panose="020B0604020202020204" pitchFamily="34" charset="0"/>
              <a:buChar char="•"/>
            </a:pPr>
            <a:r>
              <a:rPr lang="ru-RU" dirty="0" err="1" smtClean="0"/>
              <a:t>Қайта</a:t>
            </a:r>
            <a:r>
              <a:rPr lang="ru-RU" dirty="0" smtClean="0"/>
              <a:t> </a:t>
            </a:r>
            <a:r>
              <a:rPr lang="ru-RU" dirty="0" err="1"/>
              <a:t>бөлу</a:t>
            </a:r>
            <a:r>
              <a:rPr lang="ru-RU" dirty="0"/>
              <a:t> (</a:t>
            </a:r>
            <a:r>
              <a:rPr lang="ru-RU" dirty="0" err="1"/>
              <a:t>псевдонейтропения</a:t>
            </a:r>
            <a:r>
              <a:rPr lang="ru-RU" dirty="0"/>
              <a:t>). </a:t>
            </a:r>
            <a:r>
              <a:rPr lang="ru-RU" dirty="0" err="1"/>
              <a:t>Қабырға</a:t>
            </a:r>
            <a:r>
              <a:rPr lang="ru-RU" dirty="0"/>
              <a:t> (</a:t>
            </a:r>
            <a:r>
              <a:rPr lang="ru-RU" dirty="0" err="1"/>
              <a:t>маржиналды</a:t>
            </a:r>
            <a:r>
              <a:rPr lang="ru-RU" dirty="0"/>
              <a:t>) </a:t>
            </a:r>
            <a:r>
              <a:rPr lang="ru-RU" dirty="0" err="1"/>
              <a:t>және</a:t>
            </a:r>
            <a:r>
              <a:rPr lang="ru-RU" dirty="0"/>
              <a:t> </a:t>
            </a:r>
            <a:r>
              <a:rPr lang="ru-RU" dirty="0" err="1"/>
              <a:t>айналымдағы</a:t>
            </a:r>
            <a:r>
              <a:rPr lang="ru-RU" dirty="0"/>
              <a:t> </a:t>
            </a:r>
            <a:r>
              <a:rPr lang="ru-RU" dirty="0" err="1"/>
              <a:t>бассейндер</a:t>
            </a:r>
            <a:r>
              <a:rPr lang="ru-RU" dirty="0"/>
              <a:t> </a:t>
            </a:r>
            <a:r>
              <a:rPr lang="ru-RU" dirty="0" err="1"/>
              <a:t>арасындағы</a:t>
            </a:r>
            <a:r>
              <a:rPr lang="ru-RU" dirty="0"/>
              <a:t> </a:t>
            </a:r>
            <a:r>
              <a:rPr lang="ru-RU" dirty="0" err="1"/>
              <a:t>қатынастың</a:t>
            </a:r>
            <a:r>
              <a:rPr lang="ru-RU" dirty="0"/>
              <a:t> </a:t>
            </a:r>
            <a:r>
              <a:rPr lang="ru-RU" dirty="0" err="1"/>
              <a:t>өзгеруі</a:t>
            </a:r>
            <a:r>
              <a:rPr lang="ru-RU" dirty="0"/>
              <a:t>, </a:t>
            </a:r>
            <a:r>
              <a:rPr lang="ru-RU" dirty="0" err="1"/>
              <a:t>яғни</a:t>
            </a:r>
            <a:r>
              <a:rPr lang="ru-RU" dirty="0"/>
              <a:t>. </a:t>
            </a:r>
            <a:r>
              <a:rPr lang="ru-RU" dirty="0" err="1"/>
              <a:t>гранулоциттердің</a:t>
            </a:r>
            <a:r>
              <a:rPr lang="ru-RU" dirty="0"/>
              <a:t> </a:t>
            </a:r>
            <a:r>
              <a:rPr lang="ru-RU" dirty="0" err="1"/>
              <a:t>басым</a:t>
            </a:r>
            <a:r>
              <a:rPr lang="ru-RU" dirty="0"/>
              <a:t> саны </a:t>
            </a:r>
            <a:r>
              <a:rPr lang="ru-RU" dirty="0" err="1"/>
              <a:t>қан</a:t>
            </a:r>
            <a:r>
              <a:rPr lang="ru-RU" dirty="0"/>
              <a:t> </a:t>
            </a:r>
            <a:r>
              <a:rPr lang="ru-RU" dirty="0" err="1"/>
              <a:t>тамырларының</a:t>
            </a:r>
            <a:r>
              <a:rPr lang="ru-RU" dirty="0"/>
              <a:t> </a:t>
            </a:r>
            <a:r>
              <a:rPr lang="ru-RU" dirty="0" err="1"/>
              <a:t>қабырғасына</a:t>
            </a:r>
            <a:r>
              <a:rPr lang="ru-RU" dirty="0"/>
              <a:t> </a:t>
            </a:r>
            <a:r>
              <a:rPr lang="ru-RU" dirty="0" err="1"/>
              <a:t>ауысқанда</a:t>
            </a:r>
            <a:r>
              <a:rPr lang="ru-RU" dirty="0"/>
              <a:t>. Шок </a:t>
            </a:r>
            <a:r>
              <a:rPr lang="ru-RU" dirty="0" err="1"/>
              <a:t>жағдайында</a:t>
            </a:r>
            <a:r>
              <a:rPr lang="ru-RU" dirty="0"/>
              <a:t>, </a:t>
            </a:r>
            <a:r>
              <a:rPr lang="ru-RU" dirty="0" err="1"/>
              <a:t>спленомегалияда</a:t>
            </a:r>
            <a:r>
              <a:rPr lang="ru-RU" dirty="0"/>
              <a:t> </a:t>
            </a:r>
            <a:r>
              <a:rPr lang="ru-RU" dirty="0" err="1"/>
              <a:t>байқалады</a:t>
            </a:r>
            <a:r>
              <a:rPr lang="ru-RU" dirty="0"/>
              <a:t>.</a:t>
            </a:r>
          </a:p>
          <a:p>
            <a:endParaRPr lang="ru-RU" dirty="0" smtClean="0"/>
          </a:p>
          <a:p>
            <a:pPr algn="just"/>
            <a:r>
              <a:rPr lang="ru-RU" dirty="0" err="1" smtClean="0"/>
              <a:t>Агранулоцитоз</a:t>
            </a:r>
            <a:r>
              <a:rPr lang="ru-RU" dirty="0" smtClean="0"/>
              <a:t> </a:t>
            </a:r>
            <a:r>
              <a:rPr lang="ru-RU" dirty="0" err="1"/>
              <a:t>нейтропенияның</a:t>
            </a:r>
            <a:r>
              <a:rPr lang="ru-RU" dirty="0"/>
              <a:t> </a:t>
            </a:r>
            <a:r>
              <a:rPr lang="ru-RU" dirty="0" err="1"/>
              <a:t>жеке</a:t>
            </a:r>
            <a:r>
              <a:rPr lang="ru-RU" dirty="0"/>
              <a:t> </a:t>
            </a:r>
            <a:r>
              <a:rPr lang="ru-RU" dirty="0" err="1"/>
              <a:t>түрі</a:t>
            </a:r>
            <a:r>
              <a:rPr lang="ru-RU" dirty="0"/>
              <a:t> </a:t>
            </a:r>
            <a:r>
              <a:rPr lang="ru-RU" dirty="0" err="1"/>
              <a:t>болып</a:t>
            </a:r>
            <a:r>
              <a:rPr lang="ru-RU" dirty="0"/>
              <a:t> </a:t>
            </a:r>
            <a:r>
              <a:rPr lang="ru-RU" dirty="0" err="1"/>
              <a:t>саналады</a:t>
            </a:r>
            <a:r>
              <a:rPr lang="ru-RU" dirty="0"/>
              <a:t> - </a:t>
            </a:r>
            <a:r>
              <a:rPr lang="ru-RU" dirty="0" err="1"/>
              <a:t>нейтрофилді</a:t>
            </a:r>
            <a:r>
              <a:rPr lang="ru-RU" dirty="0"/>
              <a:t> </a:t>
            </a:r>
            <a:r>
              <a:rPr lang="ru-RU" dirty="0" err="1"/>
              <a:t>гранулоциттер</a:t>
            </a:r>
            <a:r>
              <a:rPr lang="ru-RU" dirty="0"/>
              <a:t> </a:t>
            </a:r>
            <a:r>
              <a:rPr lang="ru-RU" dirty="0" err="1"/>
              <a:t>санының</a:t>
            </a:r>
            <a:r>
              <a:rPr lang="ru-RU" dirty="0"/>
              <a:t> 500/</a:t>
            </a:r>
            <a:r>
              <a:rPr lang="ru-RU" dirty="0" err="1"/>
              <a:t>мкл-ден</a:t>
            </a:r>
            <a:r>
              <a:rPr lang="ru-RU" dirty="0"/>
              <a:t> аз </a:t>
            </a:r>
            <a:r>
              <a:rPr lang="ru-RU" dirty="0" err="1"/>
              <a:t>төмендеуі</a:t>
            </a:r>
            <a:r>
              <a:rPr lang="ru-RU" dirty="0"/>
              <a:t>, ал </a:t>
            </a:r>
            <a:r>
              <a:rPr lang="ru-RU" dirty="0" err="1"/>
              <a:t>лейкоциттердің</a:t>
            </a:r>
            <a:r>
              <a:rPr lang="ru-RU" dirty="0"/>
              <a:t> </a:t>
            </a:r>
            <a:r>
              <a:rPr lang="ru-RU" dirty="0" err="1"/>
              <a:t>жалпы</a:t>
            </a:r>
            <a:r>
              <a:rPr lang="ru-RU" dirty="0"/>
              <a:t> </a:t>
            </a:r>
            <a:r>
              <a:rPr lang="ru-RU" dirty="0" err="1"/>
              <a:t>санының</a:t>
            </a:r>
            <a:r>
              <a:rPr lang="ru-RU" dirty="0"/>
              <a:t> 1000/</a:t>
            </a:r>
            <a:r>
              <a:rPr lang="ru-RU" dirty="0" err="1"/>
              <a:t>мкл-ден</a:t>
            </a:r>
            <a:r>
              <a:rPr lang="ru-RU" dirty="0"/>
              <a:t> </a:t>
            </a:r>
            <a:r>
              <a:rPr lang="ru-RU" dirty="0" err="1"/>
              <a:t>төмен</a:t>
            </a:r>
            <a:r>
              <a:rPr lang="ru-RU" dirty="0"/>
              <a:t> </a:t>
            </a:r>
            <a:r>
              <a:rPr lang="ru-RU" dirty="0" err="1"/>
              <a:t>бір</a:t>
            </a:r>
            <a:r>
              <a:rPr lang="ru-RU" dirty="0"/>
              <a:t> </a:t>
            </a:r>
            <a:r>
              <a:rPr lang="ru-RU" dirty="0" err="1"/>
              <a:t>мезгілде</a:t>
            </a:r>
            <a:r>
              <a:rPr lang="ru-RU" dirty="0"/>
              <a:t> </a:t>
            </a:r>
            <a:r>
              <a:rPr lang="ru-RU" dirty="0" err="1"/>
              <a:t>төмендеуі</a:t>
            </a:r>
            <a:r>
              <a:rPr lang="ru-RU" dirty="0"/>
              <a:t>. </a:t>
            </a:r>
            <a:r>
              <a:rPr lang="ru-RU" dirty="0" err="1"/>
              <a:t>Агранулоцитоз</a:t>
            </a:r>
            <a:r>
              <a:rPr lang="ru-RU" dirty="0"/>
              <a:t> </a:t>
            </a:r>
            <a:r>
              <a:rPr lang="ru-RU" dirty="0" err="1"/>
              <a:t>көбінесе</a:t>
            </a:r>
            <a:r>
              <a:rPr lang="ru-RU" dirty="0"/>
              <a:t> </a:t>
            </a:r>
            <a:r>
              <a:rPr lang="ru-RU" dirty="0" err="1"/>
              <a:t>онкогематологиялық</a:t>
            </a:r>
            <a:r>
              <a:rPr lang="ru-RU" dirty="0"/>
              <a:t> </a:t>
            </a:r>
            <a:r>
              <a:rPr lang="ru-RU" dirty="0" err="1"/>
              <a:t>ауруларда</a:t>
            </a:r>
            <a:r>
              <a:rPr lang="ru-RU" dirty="0"/>
              <a:t>, </a:t>
            </a:r>
            <a:r>
              <a:rPr lang="ru-RU" dirty="0" err="1"/>
              <a:t>сондай-ақ</a:t>
            </a:r>
            <a:r>
              <a:rPr lang="ru-RU" dirty="0"/>
              <a:t> </a:t>
            </a:r>
            <a:r>
              <a:rPr lang="ru-RU" dirty="0" err="1"/>
              <a:t>миелотоксикалық</a:t>
            </a:r>
            <a:r>
              <a:rPr lang="ru-RU" dirty="0"/>
              <a:t> </a:t>
            </a:r>
            <a:r>
              <a:rPr lang="ru-RU" dirty="0" err="1"/>
              <a:t>препараттарды</a:t>
            </a:r>
            <a:r>
              <a:rPr lang="ru-RU" dirty="0"/>
              <a:t> </a:t>
            </a:r>
            <a:r>
              <a:rPr lang="ru-RU" dirty="0" err="1"/>
              <a:t>ұзақ</a:t>
            </a:r>
            <a:r>
              <a:rPr lang="ru-RU" dirty="0"/>
              <a:t> </a:t>
            </a:r>
            <a:r>
              <a:rPr lang="ru-RU" dirty="0" err="1"/>
              <a:t>уақыт</a:t>
            </a:r>
            <a:r>
              <a:rPr lang="ru-RU" dirty="0"/>
              <a:t> </a:t>
            </a:r>
            <a:r>
              <a:rPr lang="ru-RU" dirty="0" err="1"/>
              <a:t>қолданғанда</a:t>
            </a:r>
            <a:r>
              <a:rPr lang="ru-RU" dirty="0"/>
              <a:t> </a:t>
            </a:r>
            <a:r>
              <a:rPr lang="ru-RU" dirty="0" err="1"/>
              <a:t>пайда</a:t>
            </a:r>
            <a:r>
              <a:rPr lang="ru-RU" dirty="0"/>
              <a:t> </a:t>
            </a:r>
            <a:r>
              <a:rPr lang="ru-RU" dirty="0" err="1"/>
              <a:t>болады</a:t>
            </a:r>
            <a:r>
              <a:rPr lang="ru-RU" dirty="0"/>
              <a:t>.</a:t>
            </a:r>
          </a:p>
        </p:txBody>
      </p:sp>
    </p:spTree>
    <p:extLst>
      <p:ext uri="{BB962C8B-B14F-4D97-AF65-F5344CB8AC3E}">
        <p14:creationId xmlns:p14="http://schemas.microsoft.com/office/powerpoint/2010/main" val="335762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960" y="812800"/>
            <a:ext cx="5080000" cy="5539978"/>
          </a:xfrm>
          <a:prstGeom prst="rect">
            <a:avLst/>
          </a:prstGeom>
          <a:noFill/>
        </p:spPr>
        <p:txBody>
          <a:bodyPr wrap="square" rtlCol="0">
            <a:spAutoFit/>
          </a:bodyPr>
          <a:lstStyle/>
          <a:p>
            <a:pPr marL="285750" indent="-285750" algn="just">
              <a:buFont typeface="Arial" panose="020B0604020202020204" pitchFamily="34" charset="0"/>
              <a:buChar char="•"/>
            </a:pPr>
            <a:r>
              <a:rPr lang="ru-RU" sz="1600" dirty="0" err="1"/>
              <a:t>Инфекциялар</a:t>
            </a:r>
            <a:endParaRPr lang="ru-RU" sz="1600" dirty="0"/>
          </a:p>
          <a:p>
            <a:pPr algn="just"/>
            <a:r>
              <a:rPr lang="ru-RU" sz="1600" dirty="0" err="1"/>
              <a:t>Олар</a:t>
            </a:r>
            <a:r>
              <a:rPr lang="ru-RU" sz="1600" dirty="0"/>
              <a:t> </a:t>
            </a:r>
            <a:r>
              <a:rPr lang="ru-RU" sz="1600" dirty="0" err="1"/>
              <a:t>әсіресе</a:t>
            </a:r>
            <a:r>
              <a:rPr lang="ru-RU" sz="1600" dirty="0"/>
              <a:t> </a:t>
            </a:r>
            <a:r>
              <a:rPr lang="ru-RU" sz="1600" dirty="0" err="1"/>
              <a:t>жалпыланған</a:t>
            </a:r>
            <a:r>
              <a:rPr lang="ru-RU" sz="1600" dirty="0"/>
              <a:t> </a:t>
            </a:r>
            <a:r>
              <a:rPr lang="ru-RU" sz="1600" dirty="0" err="1"/>
              <a:t>бактериялық</a:t>
            </a:r>
            <a:r>
              <a:rPr lang="ru-RU" sz="1600" dirty="0"/>
              <a:t> </a:t>
            </a:r>
            <a:r>
              <a:rPr lang="ru-RU" sz="1600" dirty="0" err="1"/>
              <a:t>инфекцияларда</a:t>
            </a:r>
            <a:r>
              <a:rPr lang="ru-RU" sz="1600" dirty="0"/>
              <a:t> (сепсис, </a:t>
            </a:r>
            <a:r>
              <a:rPr lang="ru-RU" sz="1600" dirty="0" err="1"/>
              <a:t>менингококкемия</a:t>
            </a:r>
            <a:r>
              <a:rPr lang="ru-RU" sz="1600" dirty="0"/>
              <a:t>, </a:t>
            </a:r>
            <a:r>
              <a:rPr lang="ru-RU" sz="1600" dirty="0" err="1"/>
              <a:t>сүзек</a:t>
            </a:r>
            <a:r>
              <a:rPr lang="ru-RU" sz="1600" dirty="0"/>
              <a:t>) </a:t>
            </a:r>
            <a:r>
              <a:rPr lang="ru-RU" sz="1600" dirty="0" err="1"/>
              <a:t>немесе</a:t>
            </a:r>
            <a:r>
              <a:rPr lang="ru-RU" sz="1600" dirty="0"/>
              <a:t> </a:t>
            </a:r>
            <a:r>
              <a:rPr lang="ru-RU" sz="1600" dirty="0" err="1"/>
              <a:t>ауыр</a:t>
            </a:r>
            <a:r>
              <a:rPr lang="ru-RU" sz="1600" dirty="0"/>
              <a:t> </a:t>
            </a:r>
            <a:r>
              <a:rPr lang="ru-RU" sz="1600" dirty="0" err="1"/>
              <a:t>вирустық</a:t>
            </a:r>
            <a:r>
              <a:rPr lang="ru-RU" sz="1600" dirty="0"/>
              <a:t> </a:t>
            </a:r>
            <a:r>
              <a:rPr lang="ru-RU" sz="1600" dirty="0" err="1"/>
              <a:t>инфекцияларда</a:t>
            </a:r>
            <a:r>
              <a:rPr lang="ru-RU" sz="1600" dirty="0"/>
              <a:t> (</a:t>
            </a:r>
            <a:r>
              <a:rPr lang="ru-RU" sz="1600" dirty="0" err="1"/>
              <a:t>тұмау</a:t>
            </a:r>
            <a:r>
              <a:rPr lang="ru-RU" sz="1600" dirty="0"/>
              <a:t>, </a:t>
            </a:r>
            <a:r>
              <a:rPr lang="ru-RU" sz="1600" dirty="0" err="1"/>
              <a:t>жұқпалы</a:t>
            </a:r>
            <a:r>
              <a:rPr lang="ru-RU" sz="1600" dirty="0"/>
              <a:t> мононуклеоз, </a:t>
            </a:r>
            <a:r>
              <a:rPr lang="ru-RU" sz="1600" dirty="0" err="1"/>
              <a:t>вирустық</a:t>
            </a:r>
            <a:r>
              <a:rPr lang="ru-RU" sz="1600" dirty="0"/>
              <a:t> гепатит) </a:t>
            </a:r>
            <a:r>
              <a:rPr lang="ru-RU" sz="1600" dirty="0" err="1"/>
              <a:t>жиі</a:t>
            </a:r>
            <a:r>
              <a:rPr lang="ru-RU" sz="1600" dirty="0"/>
              <a:t> </a:t>
            </a:r>
            <a:r>
              <a:rPr lang="ru-RU" sz="1600" dirty="0" err="1"/>
              <a:t>кездеседі</a:t>
            </a:r>
            <a:r>
              <a:rPr lang="ru-RU" sz="1600" dirty="0"/>
              <a:t>. </a:t>
            </a:r>
            <a:r>
              <a:rPr lang="ru-RU" sz="1600" dirty="0" err="1"/>
              <a:t>Нейтрофилдердің</a:t>
            </a:r>
            <a:r>
              <a:rPr lang="ru-RU" sz="1600" dirty="0"/>
              <a:t> </a:t>
            </a:r>
            <a:r>
              <a:rPr lang="ru-RU" sz="1600" dirty="0" err="1"/>
              <a:t>деңгейін</a:t>
            </a:r>
            <a:r>
              <a:rPr lang="ru-RU" sz="1600" dirty="0"/>
              <a:t> </a:t>
            </a:r>
            <a:r>
              <a:rPr lang="ru-RU" sz="1600" dirty="0" err="1"/>
              <a:t>төмендету</a:t>
            </a:r>
            <a:r>
              <a:rPr lang="ru-RU" sz="1600" dirty="0"/>
              <a:t> </a:t>
            </a:r>
            <a:r>
              <a:rPr lang="ru-RU" sz="1600" dirty="0" err="1"/>
              <a:t>механизмі</a:t>
            </a:r>
            <a:r>
              <a:rPr lang="ru-RU" sz="1600" dirty="0"/>
              <a:t> </a:t>
            </a:r>
            <a:r>
              <a:rPr lang="ru-RU" sz="1600" dirty="0" err="1"/>
              <a:t>әртүрлі</a:t>
            </a:r>
            <a:r>
              <a:rPr lang="ru-RU" sz="1600" dirty="0"/>
              <a:t> </a:t>
            </a:r>
            <a:r>
              <a:rPr lang="ru-RU" sz="1600" dirty="0" err="1"/>
              <a:t>болуы</a:t>
            </a:r>
            <a:r>
              <a:rPr lang="ru-RU" sz="1600" dirty="0"/>
              <a:t> </a:t>
            </a:r>
            <a:r>
              <a:rPr lang="ru-RU" sz="1600" dirty="0" err="1"/>
              <a:t>мүмкін</a:t>
            </a:r>
            <a:r>
              <a:rPr lang="ru-RU" sz="1600" dirty="0"/>
              <a:t> - </a:t>
            </a:r>
            <a:r>
              <a:rPr lang="ru-RU" sz="1600" dirty="0" err="1"/>
              <a:t>бактериялық</a:t>
            </a:r>
            <a:r>
              <a:rPr lang="ru-RU" sz="1600" dirty="0"/>
              <a:t> </a:t>
            </a:r>
            <a:r>
              <a:rPr lang="ru-RU" sz="1600" dirty="0" err="1"/>
              <a:t>токсиндердің</a:t>
            </a:r>
            <a:r>
              <a:rPr lang="ru-RU" sz="1600" dirty="0"/>
              <a:t> </a:t>
            </a:r>
            <a:r>
              <a:rPr lang="ru-RU" sz="1600" dirty="0" err="1"/>
              <a:t>гранулоциттерге</a:t>
            </a:r>
            <a:r>
              <a:rPr lang="ru-RU" sz="1600" dirty="0"/>
              <a:t> </a:t>
            </a:r>
            <a:r>
              <a:rPr lang="ru-RU" sz="1600" dirty="0" err="1"/>
              <a:t>деструктивті</a:t>
            </a:r>
            <a:r>
              <a:rPr lang="ru-RU" sz="1600" dirty="0"/>
              <a:t> </a:t>
            </a:r>
            <a:r>
              <a:rPr lang="ru-RU" sz="1600" dirty="0" err="1"/>
              <a:t>әсері</a:t>
            </a:r>
            <a:r>
              <a:rPr lang="ru-RU" sz="1600" dirty="0"/>
              <a:t>, </a:t>
            </a:r>
            <a:r>
              <a:rPr lang="ru-RU" sz="1600" dirty="0" err="1"/>
              <a:t>олардың</a:t>
            </a:r>
            <a:r>
              <a:rPr lang="ru-RU" sz="1600" dirty="0"/>
              <a:t> </a:t>
            </a:r>
            <a:r>
              <a:rPr lang="ru-RU" sz="1600" dirty="0" err="1"/>
              <a:t>сүйек</a:t>
            </a:r>
            <a:r>
              <a:rPr lang="ru-RU" sz="1600" dirty="0"/>
              <a:t> </a:t>
            </a:r>
            <a:r>
              <a:rPr lang="ru-RU" sz="1600" dirty="0" err="1"/>
              <a:t>кемігінде</a:t>
            </a:r>
            <a:r>
              <a:rPr lang="ru-RU" sz="1600" dirty="0"/>
              <a:t> </a:t>
            </a:r>
            <a:r>
              <a:rPr lang="ru-RU" sz="1600" dirty="0" err="1"/>
              <a:t>түзілуін</a:t>
            </a:r>
            <a:r>
              <a:rPr lang="ru-RU" sz="1600" dirty="0"/>
              <a:t> басу, </a:t>
            </a:r>
            <a:r>
              <a:rPr lang="ru-RU" sz="1600" dirty="0" err="1"/>
              <a:t>экссудациямен</a:t>
            </a:r>
            <a:r>
              <a:rPr lang="ru-RU" sz="1600" dirty="0"/>
              <a:t> </a:t>
            </a:r>
            <a:r>
              <a:rPr lang="ru-RU" sz="1600" dirty="0" err="1"/>
              <a:t>қарқынды</a:t>
            </a:r>
            <a:r>
              <a:rPr lang="ru-RU" sz="1600" dirty="0"/>
              <a:t> </a:t>
            </a:r>
            <a:r>
              <a:rPr lang="ru-RU" sz="1600" dirty="0" err="1"/>
              <a:t>жоғалту</a:t>
            </a:r>
            <a:r>
              <a:rPr lang="ru-RU" sz="1600" dirty="0"/>
              <a:t> </a:t>
            </a:r>
            <a:r>
              <a:rPr lang="ru-RU" sz="1600" dirty="0" err="1"/>
              <a:t>және</a:t>
            </a:r>
            <a:r>
              <a:rPr lang="ru-RU" sz="1600" dirty="0"/>
              <a:t> </a:t>
            </a:r>
            <a:r>
              <a:rPr lang="ru-RU" sz="1600" dirty="0" err="1"/>
              <a:t>т.б</a:t>
            </a:r>
            <a:r>
              <a:rPr lang="ru-RU" sz="1600" dirty="0"/>
              <a:t>.</a:t>
            </a:r>
          </a:p>
          <a:p>
            <a:pPr algn="just"/>
            <a:endParaRPr lang="ru-RU" sz="1600" dirty="0"/>
          </a:p>
          <a:p>
            <a:pPr algn="just"/>
            <a:r>
              <a:rPr lang="ru-RU" sz="1600" dirty="0" err="1"/>
              <a:t>Бактериялық</a:t>
            </a:r>
            <a:r>
              <a:rPr lang="ru-RU" sz="1600" dirty="0"/>
              <a:t> </a:t>
            </a:r>
            <a:r>
              <a:rPr lang="ru-RU" sz="1600" dirty="0" err="1"/>
              <a:t>инфекциялар</a:t>
            </a:r>
            <a:r>
              <a:rPr lang="ru-RU" sz="1600" dirty="0"/>
              <a:t> </a:t>
            </a:r>
            <a:r>
              <a:rPr lang="ru-RU" sz="1600" dirty="0" err="1"/>
              <a:t>үшін</a:t>
            </a:r>
            <a:r>
              <a:rPr lang="ru-RU" sz="1600" dirty="0"/>
              <a:t>, </a:t>
            </a:r>
            <a:r>
              <a:rPr lang="ru-RU" sz="1600" dirty="0" err="1"/>
              <a:t>әсіресе</a:t>
            </a:r>
            <a:r>
              <a:rPr lang="ru-RU" sz="1600" dirty="0"/>
              <a:t> кокк </a:t>
            </a:r>
            <a:r>
              <a:rPr lang="ru-RU" sz="1600" dirty="0" err="1"/>
              <a:t>этиологиясы</a:t>
            </a:r>
            <a:r>
              <a:rPr lang="ru-RU" sz="1600" dirty="0"/>
              <a:t> </a:t>
            </a:r>
            <a:r>
              <a:rPr lang="ru-RU" sz="1600" dirty="0" err="1"/>
              <a:t>үшін</a:t>
            </a:r>
            <a:r>
              <a:rPr lang="ru-RU" sz="1600" dirty="0"/>
              <a:t> </a:t>
            </a:r>
            <a:r>
              <a:rPr lang="ru-RU" sz="1600" dirty="0" err="1"/>
              <a:t>ұзаққа</a:t>
            </a:r>
            <a:r>
              <a:rPr lang="ru-RU" sz="1600" dirty="0"/>
              <a:t> </a:t>
            </a:r>
            <a:r>
              <a:rPr lang="ru-RU" sz="1600" dirty="0" err="1"/>
              <a:t>созылған</a:t>
            </a:r>
            <a:r>
              <a:rPr lang="ru-RU" sz="1600" dirty="0"/>
              <a:t> </a:t>
            </a:r>
            <a:r>
              <a:rPr lang="ru-RU" sz="1600" dirty="0" err="1"/>
              <a:t>нейтрофилиядан</a:t>
            </a:r>
            <a:r>
              <a:rPr lang="ru-RU" sz="1600" dirty="0"/>
              <a:t> </a:t>
            </a:r>
            <a:r>
              <a:rPr lang="ru-RU" sz="1600" dirty="0" err="1"/>
              <a:t>кейінгі</a:t>
            </a:r>
            <a:r>
              <a:rPr lang="ru-RU" sz="1600" dirty="0"/>
              <a:t> «</a:t>
            </a:r>
            <a:r>
              <a:rPr lang="ru-RU" sz="1600" dirty="0" err="1"/>
              <a:t>екінші</a:t>
            </a:r>
            <a:r>
              <a:rPr lang="ru-RU" sz="1600" dirty="0"/>
              <a:t> </a:t>
            </a:r>
            <a:r>
              <a:rPr lang="ru-RU" sz="1600" dirty="0" err="1"/>
              <a:t>реттік</a:t>
            </a:r>
            <a:r>
              <a:rPr lang="ru-RU" sz="1600" dirty="0"/>
              <a:t> </a:t>
            </a:r>
            <a:r>
              <a:rPr lang="ru-RU" sz="1600" dirty="0" err="1"/>
              <a:t>нейтропения</a:t>
            </a:r>
            <a:r>
              <a:rPr lang="ru-RU" sz="1600" dirty="0"/>
              <a:t>» </a:t>
            </a:r>
            <a:r>
              <a:rPr lang="ru-RU" sz="1600" dirty="0" err="1"/>
              <a:t>тән</a:t>
            </a:r>
            <a:r>
              <a:rPr lang="ru-RU" sz="1600" dirty="0"/>
              <a:t>. </a:t>
            </a:r>
            <a:r>
              <a:rPr lang="ru-RU" sz="1600" dirty="0" err="1"/>
              <a:t>Нейтрофилдер</a:t>
            </a:r>
            <a:r>
              <a:rPr lang="ru-RU" sz="1600" dirty="0"/>
              <a:t> </a:t>
            </a:r>
            <a:r>
              <a:rPr lang="ru-RU" sz="1600" dirty="0" err="1"/>
              <a:t>санының</a:t>
            </a:r>
            <a:r>
              <a:rPr lang="ru-RU" sz="1600" dirty="0"/>
              <a:t> </a:t>
            </a:r>
            <a:r>
              <a:rPr lang="ru-RU" sz="1600" dirty="0" err="1"/>
              <a:t>төмендеуінің</a:t>
            </a:r>
            <a:r>
              <a:rPr lang="ru-RU" sz="1600" dirty="0"/>
              <a:t> </a:t>
            </a:r>
            <a:r>
              <a:rPr lang="ru-RU" sz="1600" dirty="0" err="1"/>
              <a:t>жылдамдығы</a:t>
            </a:r>
            <a:r>
              <a:rPr lang="ru-RU" sz="1600" dirty="0"/>
              <a:t> мен </a:t>
            </a:r>
            <a:r>
              <a:rPr lang="ru-RU" sz="1600" dirty="0" err="1"/>
              <a:t>дәрежесі</a:t>
            </a:r>
            <a:r>
              <a:rPr lang="ru-RU" sz="1600" dirty="0"/>
              <a:t> </a:t>
            </a:r>
            <a:r>
              <a:rPr lang="ru-RU" sz="1600" dirty="0" err="1"/>
              <a:t>инфекциялық</a:t>
            </a:r>
            <a:r>
              <a:rPr lang="ru-RU" sz="1600" dirty="0"/>
              <a:t> </a:t>
            </a:r>
            <a:r>
              <a:rPr lang="ru-RU" sz="1600" dirty="0" err="1"/>
              <a:t>процестің</a:t>
            </a:r>
            <a:r>
              <a:rPr lang="ru-RU" sz="1600" dirty="0"/>
              <a:t> </a:t>
            </a:r>
            <a:r>
              <a:rPr lang="ru-RU" sz="1600" dirty="0" err="1"/>
              <a:t>ауырлығына</a:t>
            </a:r>
            <a:r>
              <a:rPr lang="ru-RU" sz="1600" dirty="0"/>
              <a:t> </a:t>
            </a:r>
            <a:r>
              <a:rPr lang="ru-RU" sz="1600" dirty="0" err="1"/>
              <a:t>сәйкес</a:t>
            </a:r>
            <a:r>
              <a:rPr lang="ru-RU" sz="1600" dirty="0"/>
              <a:t> </a:t>
            </a:r>
            <a:r>
              <a:rPr lang="ru-RU" sz="1600" dirty="0" err="1"/>
              <a:t>келеді</a:t>
            </a:r>
            <a:r>
              <a:rPr lang="ru-RU" sz="1600" dirty="0"/>
              <a:t>. </a:t>
            </a:r>
            <a:r>
              <a:rPr lang="ru-RU" sz="1600" dirty="0" err="1"/>
              <a:t>Қоздырғыш</a:t>
            </a:r>
            <a:r>
              <a:rPr lang="ru-RU" sz="1600" dirty="0"/>
              <a:t> </a:t>
            </a:r>
            <a:r>
              <a:rPr lang="ru-RU" sz="1600" dirty="0" err="1"/>
              <a:t>жойылғаннан</a:t>
            </a:r>
            <a:r>
              <a:rPr lang="ru-RU" sz="1600" dirty="0"/>
              <a:t> </a:t>
            </a:r>
            <a:r>
              <a:rPr lang="ru-RU" sz="1600" dirty="0" err="1"/>
              <a:t>кейін</a:t>
            </a:r>
            <a:r>
              <a:rPr lang="ru-RU" sz="1600" dirty="0"/>
              <a:t> нейтрофил </a:t>
            </a:r>
            <a:r>
              <a:rPr lang="ru-RU" sz="1600" dirty="0" err="1"/>
              <a:t>деңгейі</a:t>
            </a:r>
            <a:r>
              <a:rPr lang="ru-RU" sz="1600" dirty="0"/>
              <a:t> </a:t>
            </a:r>
            <a:r>
              <a:rPr lang="ru-RU" sz="1600" dirty="0" err="1"/>
              <a:t>біртіндеп</a:t>
            </a:r>
            <a:r>
              <a:rPr lang="ru-RU" sz="1600" dirty="0"/>
              <a:t> </a:t>
            </a:r>
            <a:r>
              <a:rPr lang="ru-RU" sz="1600" dirty="0" err="1"/>
              <a:t>қалыпқа</a:t>
            </a:r>
            <a:r>
              <a:rPr lang="ru-RU" sz="1600" dirty="0"/>
              <a:t> </a:t>
            </a:r>
            <a:r>
              <a:rPr lang="ru-RU" sz="1600" dirty="0" err="1"/>
              <a:t>келеді</a:t>
            </a:r>
            <a:r>
              <a:rPr lang="ru-RU" sz="1600" dirty="0"/>
              <a:t>. </a:t>
            </a:r>
            <a:r>
              <a:rPr lang="ru-RU" sz="1600" dirty="0" err="1"/>
              <a:t>Нейтропения</a:t>
            </a:r>
            <a:r>
              <a:rPr lang="ru-RU" sz="1600" dirty="0"/>
              <a:t> </a:t>
            </a:r>
            <a:r>
              <a:rPr lang="ru-RU" sz="1600" dirty="0" err="1"/>
              <a:t>кейбір</a:t>
            </a:r>
            <a:r>
              <a:rPr lang="ru-RU" sz="1600" dirty="0"/>
              <a:t> </a:t>
            </a:r>
            <a:r>
              <a:rPr lang="ru-RU" sz="1600" dirty="0" err="1"/>
              <a:t>жағдайларда</a:t>
            </a:r>
            <a:r>
              <a:rPr lang="ru-RU" sz="1600" dirty="0"/>
              <a:t> </a:t>
            </a:r>
            <a:r>
              <a:rPr lang="ru-RU" sz="1600" dirty="0" err="1"/>
              <a:t>нашар</a:t>
            </a:r>
            <a:r>
              <a:rPr lang="ru-RU" sz="1600" dirty="0"/>
              <a:t> </a:t>
            </a:r>
            <a:r>
              <a:rPr lang="ru-RU" sz="1600" dirty="0" err="1"/>
              <a:t>нәтиженің</a:t>
            </a:r>
            <a:r>
              <a:rPr lang="ru-RU" sz="1600" dirty="0"/>
              <a:t> </a:t>
            </a:r>
            <a:r>
              <a:rPr lang="ru-RU" sz="1600" dirty="0" err="1"/>
              <a:t>белгісі</a:t>
            </a:r>
            <a:r>
              <a:rPr lang="ru-RU" sz="1600" dirty="0"/>
              <a:t> </a:t>
            </a:r>
            <a:r>
              <a:rPr lang="ru-RU" sz="1600" dirty="0" err="1"/>
              <a:t>болып</a:t>
            </a:r>
            <a:r>
              <a:rPr lang="ru-RU" sz="1600" dirty="0"/>
              <a:t> </a:t>
            </a:r>
            <a:r>
              <a:rPr lang="ru-RU" sz="1600" dirty="0" err="1"/>
              <a:t>табылады</a:t>
            </a:r>
            <a:r>
              <a:rPr lang="ru-RU" sz="1600" dirty="0"/>
              <a:t>.</a:t>
            </a:r>
          </a:p>
          <a:p>
            <a:endParaRPr lang="ru-RU" dirty="0"/>
          </a:p>
        </p:txBody>
      </p:sp>
      <p:sp>
        <p:nvSpPr>
          <p:cNvPr id="3" name="Прямоугольник 2"/>
          <p:cNvSpPr/>
          <p:nvPr/>
        </p:nvSpPr>
        <p:spPr>
          <a:xfrm>
            <a:off x="6126163" y="812800"/>
            <a:ext cx="5171757" cy="4770537"/>
          </a:xfrm>
          <a:prstGeom prst="rect">
            <a:avLst/>
          </a:prstGeom>
        </p:spPr>
        <p:txBody>
          <a:bodyPr wrap="square">
            <a:spAutoFit/>
          </a:bodyPr>
          <a:lstStyle/>
          <a:p>
            <a:pPr marL="285750" indent="-285750" algn="just">
              <a:buFont typeface="Arial" panose="020B0604020202020204" pitchFamily="34" charset="0"/>
              <a:buChar char="•"/>
            </a:pPr>
            <a:r>
              <a:rPr lang="ru-RU" sz="1600" dirty="0" err="1"/>
              <a:t>Дәрілерді</a:t>
            </a:r>
            <a:r>
              <a:rPr lang="ru-RU" sz="1600" dirty="0"/>
              <a:t> </a:t>
            </a:r>
            <a:r>
              <a:rPr lang="ru-RU" sz="1600" dirty="0" err="1"/>
              <a:t>қабылдау</a:t>
            </a:r>
            <a:endParaRPr lang="ru-RU" sz="1600" dirty="0"/>
          </a:p>
          <a:p>
            <a:pPr algn="just"/>
            <a:r>
              <a:rPr lang="ru-RU" sz="1600" dirty="0" err="1"/>
              <a:t>Нейтропенияның</a:t>
            </a:r>
            <a:r>
              <a:rPr lang="ru-RU" sz="1600" dirty="0"/>
              <a:t> </a:t>
            </a:r>
            <a:r>
              <a:rPr lang="ru-RU" sz="1600" dirty="0" err="1"/>
              <a:t>ең</a:t>
            </a:r>
            <a:r>
              <a:rPr lang="ru-RU" sz="1600" dirty="0"/>
              <a:t> </a:t>
            </a:r>
            <a:r>
              <a:rPr lang="ru-RU" sz="1600" dirty="0" err="1"/>
              <a:t>көп</a:t>
            </a:r>
            <a:r>
              <a:rPr lang="ru-RU" sz="1600" dirty="0"/>
              <a:t> </a:t>
            </a:r>
            <a:r>
              <a:rPr lang="ru-RU" sz="1600" dirty="0" err="1"/>
              <a:t>тараған</a:t>
            </a:r>
            <a:r>
              <a:rPr lang="ru-RU" sz="1600" dirty="0"/>
              <a:t> </a:t>
            </a:r>
            <a:r>
              <a:rPr lang="ru-RU" sz="1600" dirty="0" err="1"/>
              <a:t>себептерінің</a:t>
            </a:r>
            <a:r>
              <a:rPr lang="ru-RU" sz="1600" dirty="0"/>
              <a:t> </a:t>
            </a:r>
            <a:r>
              <a:rPr lang="ru-RU" sz="1600" dirty="0" err="1"/>
              <a:t>бірі</a:t>
            </a:r>
            <a:r>
              <a:rPr lang="ru-RU" sz="1600" dirty="0"/>
              <a:t> - </a:t>
            </a:r>
            <a:r>
              <a:rPr lang="ru-RU" sz="1600" dirty="0" err="1"/>
              <a:t>дәрілік</a:t>
            </a:r>
            <a:r>
              <a:rPr lang="ru-RU" sz="1600" dirty="0"/>
              <a:t> </a:t>
            </a:r>
            <a:r>
              <a:rPr lang="ru-RU" sz="1600" dirty="0" err="1"/>
              <a:t>заттарды</a:t>
            </a:r>
            <a:r>
              <a:rPr lang="ru-RU" sz="1600" dirty="0"/>
              <a:t> </a:t>
            </a:r>
            <a:r>
              <a:rPr lang="ru-RU" sz="1600" dirty="0" err="1"/>
              <a:t>қолдану</a:t>
            </a:r>
            <a:r>
              <a:rPr lang="ru-RU" sz="1600" dirty="0"/>
              <a:t>. </a:t>
            </a:r>
            <a:r>
              <a:rPr lang="ru-RU" sz="1600" dirty="0" err="1"/>
              <a:t>Бұл</a:t>
            </a:r>
            <a:r>
              <a:rPr lang="ru-RU" sz="1600" dirty="0"/>
              <a:t> </a:t>
            </a:r>
            <a:r>
              <a:rPr lang="ru-RU" sz="1600" dirty="0" err="1"/>
              <a:t>патологияның</a:t>
            </a:r>
            <a:r>
              <a:rPr lang="ru-RU" sz="1600" dirty="0"/>
              <a:t> </a:t>
            </a:r>
            <a:r>
              <a:rPr lang="ru-RU" sz="1600" dirty="0" err="1"/>
              <a:t>дамуының</a:t>
            </a:r>
            <a:r>
              <a:rPr lang="ru-RU" sz="1600" dirty="0"/>
              <a:t> 2 </a:t>
            </a:r>
            <a:r>
              <a:rPr lang="ru-RU" sz="1600" dirty="0" err="1"/>
              <a:t>негізгі</a:t>
            </a:r>
            <a:r>
              <a:rPr lang="ru-RU" sz="1600" dirty="0"/>
              <a:t> </a:t>
            </a:r>
            <a:r>
              <a:rPr lang="ru-RU" sz="1600" dirty="0" err="1"/>
              <a:t>механизмі</a:t>
            </a:r>
            <a:r>
              <a:rPr lang="ru-RU" sz="1600" dirty="0"/>
              <a:t> бар - </a:t>
            </a:r>
            <a:r>
              <a:rPr lang="ru-RU" sz="1600" dirty="0" err="1"/>
              <a:t>токсикалық</a:t>
            </a:r>
            <a:r>
              <a:rPr lang="ru-RU" sz="1600" dirty="0"/>
              <a:t> </a:t>
            </a:r>
            <a:r>
              <a:rPr lang="ru-RU" sz="1600" dirty="0" err="1"/>
              <a:t>және</a:t>
            </a:r>
            <a:r>
              <a:rPr lang="ru-RU" sz="1600" dirty="0"/>
              <a:t> </a:t>
            </a:r>
            <a:r>
              <a:rPr lang="ru-RU" sz="1600" dirty="0" err="1"/>
              <a:t>иммундық</a:t>
            </a:r>
            <a:r>
              <a:rPr lang="ru-RU" sz="1600" dirty="0"/>
              <a:t> (</a:t>
            </a:r>
            <a:r>
              <a:rPr lang="ru-RU" sz="1600" dirty="0" err="1"/>
              <a:t>гаптен</a:t>
            </a:r>
            <a:r>
              <a:rPr lang="ru-RU" sz="1600" dirty="0"/>
              <a:t>). </a:t>
            </a:r>
            <a:r>
              <a:rPr lang="ru-RU" sz="1600" dirty="0" err="1"/>
              <a:t>Уытты</a:t>
            </a:r>
            <a:r>
              <a:rPr lang="ru-RU" sz="1600" dirty="0"/>
              <a:t> </a:t>
            </a:r>
            <a:r>
              <a:rPr lang="ru-RU" sz="1600" dirty="0" err="1"/>
              <a:t>шыққан</a:t>
            </a:r>
            <a:r>
              <a:rPr lang="ru-RU" sz="1600" dirty="0"/>
              <a:t> </a:t>
            </a:r>
            <a:r>
              <a:rPr lang="ru-RU" sz="1600" dirty="0" err="1"/>
              <a:t>нейтропения</a:t>
            </a:r>
            <a:r>
              <a:rPr lang="ru-RU" sz="1600" dirty="0"/>
              <a:t> </a:t>
            </a:r>
            <a:r>
              <a:rPr lang="ru-RU" sz="1600" dirty="0" err="1"/>
              <a:t>жағдайында</a:t>
            </a:r>
            <a:r>
              <a:rPr lang="ru-RU" sz="1600" dirty="0"/>
              <a:t> препарат </a:t>
            </a:r>
            <a:r>
              <a:rPr lang="ru-RU" sz="1600" dirty="0" err="1"/>
              <a:t>сүйек</a:t>
            </a:r>
            <a:r>
              <a:rPr lang="ru-RU" sz="1600" dirty="0"/>
              <a:t> </a:t>
            </a:r>
            <a:r>
              <a:rPr lang="ru-RU" sz="1600" dirty="0" err="1"/>
              <a:t>кемігінің</a:t>
            </a:r>
            <a:r>
              <a:rPr lang="ru-RU" sz="1600" dirty="0"/>
              <a:t> </a:t>
            </a:r>
            <a:r>
              <a:rPr lang="ru-RU" sz="1600" dirty="0" err="1"/>
              <a:t>дің</a:t>
            </a:r>
            <a:r>
              <a:rPr lang="ru-RU" sz="1600" dirty="0"/>
              <a:t> </a:t>
            </a:r>
            <a:r>
              <a:rPr lang="ru-RU" sz="1600" dirty="0" err="1"/>
              <a:t>жасушаларына</a:t>
            </a:r>
            <a:r>
              <a:rPr lang="ru-RU" sz="1600" dirty="0"/>
              <a:t> </a:t>
            </a:r>
            <a:r>
              <a:rPr lang="ru-RU" sz="1600" dirty="0" err="1"/>
              <a:t>тежегіш</a:t>
            </a:r>
            <a:r>
              <a:rPr lang="ru-RU" sz="1600" dirty="0"/>
              <a:t> </a:t>
            </a:r>
            <a:r>
              <a:rPr lang="ru-RU" sz="1600" dirty="0" err="1"/>
              <a:t>әсер</a:t>
            </a:r>
            <a:r>
              <a:rPr lang="ru-RU" sz="1600" dirty="0"/>
              <a:t> </a:t>
            </a:r>
            <a:r>
              <a:rPr lang="ru-RU" sz="1600" dirty="0" err="1"/>
              <a:t>етеді</a:t>
            </a:r>
            <a:r>
              <a:rPr lang="ru-RU" sz="1600" dirty="0"/>
              <a:t>. </a:t>
            </a:r>
            <a:r>
              <a:rPr lang="ru-RU" sz="1600" dirty="0" err="1"/>
              <a:t>Иммундық</a:t>
            </a:r>
            <a:r>
              <a:rPr lang="ru-RU" sz="1600" dirty="0"/>
              <a:t> механизм </a:t>
            </a:r>
            <a:r>
              <a:rPr lang="ru-RU" sz="1600" dirty="0" err="1"/>
              <a:t>кезінде</a:t>
            </a:r>
            <a:r>
              <a:rPr lang="ru-RU" sz="1600" dirty="0"/>
              <a:t> препарат </a:t>
            </a:r>
            <a:r>
              <a:rPr lang="ru-RU" sz="1600" dirty="0" err="1"/>
              <a:t>перифериялық</a:t>
            </a:r>
            <a:r>
              <a:rPr lang="ru-RU" sz="1600" dirty="0"/>
              <a:t> </a:t>
            </a:r>
            <a:r>
              <a:rPr lang="ru-RU" sz="1600" dirty="0" err="1"/>
              <a:t>қанның</a:t>
            </a:r>
            <a:r>
              <a:rPr lang="ru-RU" sz="1600" dirty="0"/>
              <a:t> </a:t>
            </a:r>
            <a:r>
              <a:rPr lang="ru-RU" sz="1600" dirty="0" err="1"/>
              <a:t>гранулоциттерімен</a:t>
            </a:r>
            <a:r>
              <a:rPr lang="ru-RU" sz="1600" dirty="0"/>
              <a:t> </a:t>
            </a:r>
            <a:r>
              <a:rPr lang="ru-RU" sz="1600" dirty="0" err="1"/>
              <a:t>байланысады</a:t>
            </a:r>
            <a:r>
              <a:rPr lang="ru-RU" sz="1600" dirty="0"/>
              <a:t>, </a:t>
            </a:r>
            <a:r>
              <a:rPr lang="ru-RU" sz="1600" dirty="0" err="1"/>
              <a:t>нәтижесінде</a:t>
            </a:r>
            <a:r>
              <a:rPr lang="ru-RU" sz="1600" dirty="0"/>
              <a:t> </a:t>
            </a:r>
            <a:r>
              <a:rPr lang="ru-RU" sz="1600" dirty="0" err="1"/>
              <a:t>аутоантиген</a:t>
            </a:r>
            <a:r>
              <a:rPr lang="ru-RU" sz="1600" dirty="0"/>
              <a:t> </a:t>
            </a:r>
            <a:r>
              <a:rPr lang="ru-RU" sz="1600" dirty="0" err="1"/>
              <a:t>түзіліп</a:t>
            </a:r>
            <a:r>
              <a:rPr lang="ru-RU" sz="1600" dirty="0"/>
              <a:t>, </a:t>
            </a:r>
            <a:r>
              <a:rPr lang="ru-RU" sz="1600" dirty="0" err="1"/>
              <a:t>оған</a:t>
            </a:r>
            <a:r>
              <a:rPr lang="ru-RU" sz="1600" dirty="0"/>
              <a:t> </a:t>
            </a:r>
            <a:r>
              <a:rPr lang="ru-RU" sz="1600" dirty="0" err="1"/>
              <a:t>аутоантиденелер</a:t>
            </a:r>
            <a:r>
              <a:rPr lang="ru-RU" sz="1600" dirty="0"/>
              <a:t> </a:t>
            </a:r>
            <a:r>
              <a:rPr lang="ru-RU" sz="1600" dirty="0" err="1"/>
              <a:t>түзіле</a:t>
            </a:r>
            <a:r>
              <a:rPr lang="ru-RU" sz="1600" dirty="0"/>
              <a:t> </a:t>
            </a:r>
            <a:r>
              <a:rPr lang="ru-RU" sz="1600" dirty="0" err="1"/>
              <a:t>бастайды</a:t>
            </a:r>
            <a:r>
              <a:rPr lang="ru-RU" sz="1600" dirty="0"/>
              <a:t>.</a:t>
            </a:r>
          </a:p>
          <a:p>
            <a:pPr algn="just"/>
            <a:endParaRPr lang="ru-RU" sz="1600" dirty="0"/>
          </a:p>
          <a:p>
            <a:pPr algn="just"/>
            <a:r>
              <a:rPr lang="ru-RU" sz="1600" dirty="0" err="1"/>
              <a:t>Негізгі</a:t>
            </a:r>
            <a:r>
              <a:rPr lang="ru-RU" sz="1600" dirty="0"/>
              <a:t> </a:t>
            </a:r>
            <a:r>
              <a:rPr lang="ru-RU" sz="1600" dirty="0" err="1"/>
              <a:t>айырмашылығы</a:t>
            </a:r>
            <a:r>
              <a:rPr lang="ru-RU" sz="1600" dirty="0"/>
              <a:t>, </a:t>
            </a:r>
            <a:r>
              <a:rPr lang="ru-RU" sz="1600" dirty="0" err="1"/>
              <a:t>токсикалық</a:t>
            </a:r>
            <a:r>
              <a:rPr lang="ru-RU" sz="1600" dirty="0"/>
              <a:t> </a:t>
            </a:r>
            <a:r>
              <a:rPr lang="ru-RU" sz="1600" dirty="0" err="1"/>
              <a:t>нұсқа</a:t>
            </a:r>
            <a:r>
              <a:rPr lang="ru-RU" sz="1600" dirty="0"/>
              <a:t> </a:t>
            </a:r>
            <a:r>
              <a:rPr lang="ru-RU" sz="1600" dirty="0" err="1"/>
              <a:t>жағдайында</a:t>
            </a:r>
            <a:r>
              <a:rPr lang="ru-RU" sz="1600" dirty="0"/>
              <a:t> </a:t>
            </a:r>
            <a:r>
              <a:rPr lang="ru-RU" sz="1600" dirty="0" err="1"/>
              <a:t>нейтропения</a:t>
            </a:r>
            <a:r>
              <a:rPr lang="ru-RU" sz="1600" dirty="0"/>
              <a:t> </a:t>
            </a:r>
            <a:r>
              <a:rPr lang="ru-RU" sz="1600" dirty="0" err="1"/>
              <a:t>дозаға</a:t>
            </a:r>
            <a:r>
              <a:rPr lang="ru-RU" sz="1600" dirty="0"/>
              <a:t> </a:t>
            </a:r>
            <a:r>
              <a:rPr lang="ru-RU" sz="1600" dirty="0" err="1"/>
              <a:t>тәуелді</a:t>
            </a:r>
            <a:r>
              <a:rPr lang="ru-RU" sz="1600" dirty="0"/>
              <a:t> </a:t>
            </a:r>
            <a:r>
              <a:rPr lang="ru-RU" sz="1600" dirty="0" err="1"/>
              <a:t>сипатқа</a:t>
            </a:r>
            <a:r>
              <a:rPr lang="ru-RU" sz="1600" dirty="0"/>
              <a:t> </a:t>
            </a:r>
            <a:r>
              <a:rPr lang="ru-RU" sz="1600" dirty="0" err="1"/>
              <a:t>ие</a:t>
            </a:r>
            <a:r>
              <a:rPr lang="ru-RU" sz="1600" dirty="0"/>
              <a:t>, </a:t>
            </a:r>
            <a:r>
              <a:rPr lang="ru-RU" sz="1600" dirty="0" err="1"/>
              <a:t>яғни</a:t>
            </a:r>
            <a:r>
              <a:rPr lang="ru-RU" sz="1600" dirty="0"/>
              <a:t>. </a:t>
            </a:r>
            <a:r>
              <a:rPr lang="ru-RU" sz="1600" dirty="0" err="1"/>
              <a:t>Дәрілік</a:t>
            </a:r>
            <a:r>
              <a:rPr lang="ru-RU" sz="1600" dirty="0"/>
              <a:t> </a:t>
            </a:r>
            <a:r>
              <a:rPr lang="ru-RU" sz="1600" dirty="0" err="1"/>
              <a:t>заттарды</a:t>
            </a:r>
            <a:r>
              <a:rPr lang="ru-RU" sz="1600" dirty="0"/>
              <a:t> </a:t>
            </a:r>
            <a:r>
              <a:rPr lang="ru-RU" sz="1600" dirty="0" err="1"/>
              <a:t>үлкен</a:t>
            </a:r>
            <a:r>
              <a:rPr lang="ru-RU" sz="1600" dirty="0"/>
              <a:t> </a:t>
            </a:r>
            <a:r>
              <a:rPr lang="ru-RU" sz="1600" dirty="0" err="1"/>
              <a:t>дозада</a:t>
            </a:r>
            <a:r>
              <a:rPr lang="ru-RU" sz="1600" dirty="0"/>
              <a:t> </a:t>
            </a:r>
            <a:r>
              <a:rPr lang="ru-RU" sz="1600" dirty="0" err="1"/>
              <a:t>ұзақ</a:t>
            </a:r>
            <a:r>
              <a:rPr lang="ru-RU" sz="1600" dirty="0"/>
              <a:t> </a:t>
            </a:r>
            <a:r>
              <a:rPr lang="ru-RU" sz="1600" dirty="0" err="1"/>
              <a:t>уақыт</a:t>
            </a:r>
            <a:r>
              <a:rPr lang="ru-RU" sz="1600" dirty="0"/>
              <a:t> </a:t>
            </a:r>
            <a:r>
              <a:rPr lang="ru-RU" sz="1600" dirty="0" err="1"/>
              <a:t>қолдану</a:t>
            </a:r>
            <a:r>
              <a:rPr lang="ru-RU" sz="1600" dirty="0"/>
              <a:t> </a:t>
            </a:r>
            <a:r>
              <a:rPr lang="ru-RU" sz="1600" dirty="0" err="1"/>
              <a:t>қажет</a:t>
            </a:r>
            <a:r>
              <a:rPr lang="ru-RU" sz="1600" dirty="0"/>
              <a:t>, ал </a:t>
            </a:r>
            <a:r>
              <a:rPr lang="ru-RU" sz="1600" dirty="0" err="1"/>
              <a:t>гаптен</a:t>
            </a:r>
            <a:r>
              <a:rPr lang="ru-RU" sz="1600" dirty="0"/>
              <a:t> </a:t>
            </a:r>
            <a:r>
              <a:rPr lang="ru-RU" sz="1600" dirty="0" err="1"/>
              <a:t>механизмімен</a:t>
            </a:r>
            <a:r>
              <a:rPr lang="ru-RU" sz="1600" dirty="0"/>
              <a:t> </a:t>
            </a:r>
            <a:r>
              <a:rPr lang="ru-RU" sz="1600" dirty="0" err="1"/>
              <a:t>нейтропения</a:t>
            </a:r>
            <a:r>
              <a:rPr lang="ru-RU" sz="1600" dirty="0"/>
              <a:t> </a:t>
            </a:r>
            <a:r>
              <a:rPr lang="ru-RU" sz="1600" dirty="0" err="1"/>
              <a:t>идиосинкратикалық</a:t>
            </a:r>
            <a:r>
              <a:rPr lang="ru-RU" sz="1600" dirty="0"/>
              <a:t> реакция </a:t>
            </a:r>
            <a:r>
              <a:rPr lang="ru-RU" sz="1600" dirty="0" err="1"/>
              <a:t>ретінде</a:t>
            </a:r>
            <a:r>
              <a:rPr lang="ru-RU" sz="1600" dirty="0"/>
              <a:t> </a:t>
            </a:r>
            <a:r>
              <a:rPr lang="ru-RU" sz="1600" dirty="0" err="1"/>
              <a:t>пайда</a:t>
            </a:r>
            <a:r>
              <a:rPr lang="ru-RU" sz="1600" dirty="0"/>
              <a:t> </a:t>
            </a:r>
            <a:r>
              <a:rPr lang="ru-RU" sz="1600" dirty="0" err="1"/>
              <a:t>болады</a:t>
            </a:r>
            <a:r>
              <a:rPr lang="ru-RU" sz="1600" dirty="0"/>
              <a:t> (</a:t>
            </a:r>
            <a:r>
              <a:rPr lang="ru-RU" sz="1600" dirty="0" err="1"/>
              <a:t>ол</a:t>
            </a:r>
            <a:r>
              <a:rPr lang="ru-RU" sz="1600" dirty="0"/>
              <a:t> </a:t>
            </a:r>
            <a:r>
              <a:rPr lang="ru-RU" sz="1600" dirty="0" err="1"/>
              <a:t>препаратты</a:t>
            </a:r>
            <a:r>
              <a:rPr lang="ru-RU" sz="1600" dirty="0"/>
              <a:t> </a:t>
            </a:r>
            <a:r>
              <a:rPr lang="ru-RU" sz="1600" dirty="0" err="1"/>
              <a:t>бірінші</a:t>
            </a:r>
            <a:r>
              <a:rPr lang="ru-RU" sz="1600" dirty="0"/>
              <a:t> </a:t>
            </a:r>
            <a:r>
              <a:rPr lang="ru-RU" sz="1600" dirty="0" err="1"/>
              <a:t>рет</a:t>
            </a:r>
            <a:r>
              <a:rPr lang="ru-RU" sz="1600" dirty="0"/>
              <a:t> </a:t>
            </a:r>
            <a:r>
              <a:rPr lang="ru-RU" sz="1600" dirty="0" err="1"/>
              <a:t>қабылдағанда</a:t>
            </a:r>
            <a:r>
              <a:rPr lang="ru-RU" sz="1600" dirty="0"/>
              <a:t> да </a:t>
            </a:r>
            <a:r>
              <a:rPr lang="ru-RU" sz="1600" dirty="0" err="1"/>
              <a:t>дамуы</a:t>
            </a:r>
            <a:r>
              <a:rPr lang="ru-RU" sz="1600" dirty="0"/>
              <a:t> </a:t>
            </a:r>
            <a:r>
              <a:rPr lang="ru-RU" sz="1600" dirty="0" err="1"/>
              <a:t>мүмкін</a:t>
            </a:r>
            <a:r>
              <a:rPr lang="ru-RU" sz="1600" dirty="0"/>
              <a:t>).</a:t>
            </a:r>
          </a:p>
        </p:txBody>
      </p:sp>
    </p:spTree>
    <p:extLst>
      <p:ext uri="{BB962C8B-B14F-4D97-AF65-F5344CB8AC3E}">
        <p14:creationId xmlns:p14="http://schemas.microsoft.com/office/powerpoint/2010/main" val="85127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 y="416560"/>
            <a:ext cx="11521440" cy="5570756"/>
          </a:xfrm>
          <a:prstGeom prst="rect">
            <a:avLst/>
          </a:prstGeom>
          <a:noFill/>
        </p:spPr>
        <p:txBody>
          <a:bodyPr wrap="square" rtlCol="0">
            <a:spAutoFit/>
          </a:bodyPr>
          <a:lstStyle/>
          <a:p>
            <a:pPr algn="ctr"/>
            <a:r>
              <a:rPr lang="ru-RU" dirty="0" smtClean="0"/>
              <a:t> </a:t>
            </a:r>
            <a:r>
              <a:rPr lang="ru-RU" sz="2000" b="1" dirty="0" smtClean="0">
                <a:solidFill>
                  <a:srgbClr val="FF0000"/>
                </a:solidFill>
              </a:rPr>
              <a:t>Диагностика</a:t>
            </a:r>
            <a:endParaRPr lang="ru-RU" sz="2000" b="1" dirty="0">
              <a:solidFill>
                <a:srgbClr val="FF0000"/>
              </a:solidFill>
            </a:endParaRPr>
          </a:p>
          <a:p>
            <a:pPr algn="just"/>
            <a:r>
              <a:rPr lang="ru-RU" sz="1600" dirty="0" err="1"/>
              <a:t>Қан</a:t>
            </a:r>
            <a:r>
              <a:rPr lang="ru-RU" sz="1600" dirty="0"/>
              <a:t> </a:t>
            </a:r>
            <a:r>
              <a:rPr lang="ru-RU" sz="1600" dirty="0" err="1"/>
              <a:t>анализінде</a:t>
            </a:r>
            <a:r>
              <a:rPr lang="ru-RU" sz="1600" dirty="0"/>
              <a:t> </a:t>
            </a:r>
            <a:r>
              <a:rPr lang="ru-RU" sz="1600" dirty="0" err="1"/>
              <a:t>нейтропения</a:t>
            </a:r>
            <a:r>
              <a:rPr lang="ru-RU" sz="1600" dirty="0"/>
              <a:t> </a:t>
            </a:r>
            <a:r>
              <a:rPr lang="ru-RU" sz="1600" dirty="0" err="1"/>
              <a:t>анықталса</a:t>
            </a:r>
            <a:r>
              <a:rPr lang="ru-RU" sz="1600" dirty="0"/>
              <a:t>, </a:t>
            </a:r>
            <a:r>
              <a:rPr lang="ru-RU" sz="1600" dirty="0" err="1"/>
              <a:t>себебін</a:t>
            </a:r>
            <a:r>
              <a:rPr lang="ru-RU" sz="1600" dirty="0"/>
              <a:t> </a:t>
            </a:r>
            <a:r>
              <a:rPr lang="ru-RU" sz="1600" dirty="0" err="1"/>
              <a:t>анықтау</a:t>
            </a:r>
            <a:r>
              <a:rPr lang="ru-RU" sz="1600" dirty="0"/>
              <a:t> </a:t>
            </a:r>
            <a:r>
              <a:rPr lang="ru-RU" sz="1600" dirty="0" err="1"/>
              <a:t>үшін</a:t>
            </a:r>
            <a:r>
              <a:rPr lang="ru-RU" sz="1600" dirty="0"/>
              <a:t> </a:t>
            </a:r>
            <a:r>
              <a:rPr lang="ru-RU" sz="1600" dirty="0" err="1"/>
              <a:t>жалпы</a:t>
            </a:r>
            <a:r>
              <a:rPr lang="ru-RU" sz="1600" dirty="0"/>
              <a:t> </a:t>
            </a:r>
            <a:r>
              <a:rPr lang="ru-RU" sz="1600" dirty="0" err="1"/>
              <a:t>тәжірибелік</a:t>
            </a:r>
            <a:r>
              <a:rPr lang="ru-RU" sz="1600" dirty="0"/>
              <a:t> </a:t>
            </a:r>
            <a:r>
              <a:rPr lang="ru-RU" sz="1600" dirty="0" err="1"/>
              <a:t>дәрігермен</a:t>
            </a:r>
            <a:r>
              <a:rPr lang="ru-RU" sz="1600" dirty="0"/>
              <a:t> </a:t>
            </a:r>
            <a:r>
              <a:rPr lang="ru-RU" sz="1600" dirty="0" err="1"/>
              <a:t>кеңесу</a:t>
            </a:r>
            <a:r>
              <a:rPr lang="ru-RU" sz="1600" dirty="0"/>
              <a:t> </a:t>
            </a:r>
            <a:r>
              <a:rPr lang="ru-RU" sz="1600" dirty="0" err="1"/>
              <a:t>керек</a:t>
            </a:r>
            <a:r>
              <a:rPr lang="ru-RU" sz="1600" dirty="0"/>
              <a:t>. </a:t>
            </a:r>
            <a:r>
              <a:rPr lang="ru-RU" sz="1600" dirty="0" err="1"/>
              <a:t>Қабылдау</a:t>
            </a:r>
            <a:r>
              <a:rPr lang="ru-RU" sz="1600" dirty="0"/>
              <a:t> </a:t>
            </a:r>
            <a:r>
              <a:rPr lang="ru-RU" sz="1600" dirty="0" err="1"/>
              <a:t>кезінде</a:t>
            </a:r>
            <a:r>
              <a:rPr lang="ru-RU" sz="1600" dirty="0"/>
              <a:t> </a:t>
            </a:r>
            <a:r>
              <a:rPr lang="ru-RU" sz="1600" dirty="0" err="1"/>
              <a:t>дәрігер</a:t>
            </a:r>
            <a:r>
              <a:rPr lang="ru-RU" sz="1600" dirty="0"/>
              <a:t> </a:t>
            </a:r>
            <a:r>
              <a:rPr lang="ru-RU" sz="1600" dirty="0" err="1"/>
              <a:t>науқастың</a:t>
            </a:r>
            <a:r>
              <a:rPr lang="ru-RU" sz="1600" dirty="0"/>
              <a:t> </a:t>
            </a:r>
            <a:r>
              <a:rPr lang="ru-RU" sz="1600" dirty="0" err="1"/>
              <a:t>қандай</a:t>
            </a:r>
            <a:r>
              <a:rPr lang="ru-RU" sz="1600" dirty="0"/>
              <a:t> </a:t>
            </a:r>
            <a:r>
              <a:rPr lang="ru-RU" sz="1600" dirty="0" err="1"/>
              <a:t>дәрі-дәрмектерді</a:t>
            </a:r>
            <a:r>
              <a:rPr lang="ru-RU" sz="1600" dirty="0"/>
              <a:t> </a:t>
            </a:r>
            <a:r>
              <a:rPr lang="ru-RU" sz="1600" dirty="0" err="1"/>
              <a:t>қабылдап</a:t>
            </a:r>
            <a:r>
              <a:rPr lang="ru-RU" sz="1600" dirty="0"/>
              <a:t> </a:t>
            </a:r>
            <a:r>
              <a:rPr lang="ru-RU" sz="1600" dirty="0" err="1"/>
              <a:t>жатқанын</a:t>
            </a:r>
            <a:r>
              <a:rPr lang="ru-RU" sz="1600" dirty="0"/>
              <a:t> </a:t>
            </a:r>
            <a:r>
              <a:rPr lang="ru-RU" sz="1600" dirty="0" err="1"/>
              <a:t>және</a:t>
            </a:r>
            <a:r>
              <a:rPr lang="ru-RU" sz="1600" dirty="0"/>
              <a:t> </a:t>
            </a:r>
            <a:r>
              <a:rPr lang="ru-RU" sz="1600" dirty="0" err="1"/>
              <a:t>созылмалы</a:t>
            </a:r>
            <a:r>
              <a:rPr lang="ru-RU" sz="1600" dirty="0"/>
              <a:t> ауру </a:t>
            </a:r>
            <a:r>
              <a:rPr lang="ru-RU" sz="1600" dirty="0" err="1"/>
              <a:t>бойынша</a:t>
            </a:r>
            <a:r>
              <a:rPr lang="ru-RU" sz="1600" dirty="0"/>
              <a:t> </a:t>
            </a:r>
            <a:r>
              <a:rPr lang="ru-RU" sz="1600" dirty="0" err="1"/>
              <a:t>есепте</a:t>
            </a:r>
            <a:r>
              <a:rPr lang="ru-RU" sz="1600" dirty="0"/>
              <a:t> </a:t>
            </a:r>
            <a:r>
              <a:rPr lang="ru-RU" sz="1600" dirty="0" err="1"/>
              <a:t>тұрғанын</a:t>
            </a:r>
            <a:r>
              <a:rPr lang="ru-RU" sz="1600" dirty="0"/>
              <a:t> </a:t>
            </a:r>
            <a:r>
              <a:rPr lang="ru-RU" sz="1600" dirty="0" err="1"/>
              <a:t>түсіндіреді</a:t>
            </a:r>
            <a:r>
              <a:rPr lang="ru-RU" sz="1600" dirty="0"/>
              <a:t>. </a:t>
            </a:r>
            <a:r>
              <a:rPr lang="ru-RU" sz="1600" dirty="0" err="1"/>
              <a:t>Маңызды</a:t>
            </a:r>
            <a:r>
              <a:rPr lang="ru-RU" sz="1600" dirty="0"/>
              <a:t> </a:t>
            </a:r>
            <a:r>
              <a:rPr lang="ru-RU" sz="1600" dirty="0" err="1"/>
              <a:t>ақпаратты</a:t>
            </a:r>
            <a:r>
              <a:rPr lang="ru-RU" sz="1600" dirty="0"/>
              <a:t> </a:t>
            </a:r>
            <a:r>
              <a:rPr lang="ru-RU" sz="1600" dirty="0" err="1"/>
              <a:t>науқастың</a:t>
            </a:r>
            <a:r>
              <a:rPr lang="ru-RU" sz="1600" dirty="0"/>
              <a:t> </a:t>
            </a:r>
            <a:r>
              <a:rPr lang="ru-RU" sz="1600" dirty="0" err="1"/>
              <a:t>өмір</a:t>
            </a:r>
            <a:r>
              <a:rPr lang="ru-RU" sz="1600" dirty="0"/>
              <a:t> </a:t>
            </a:r>
            <a:r>
              <a:rPr lang="ru-RU" sz="1600" dirty="0" err="1"/>
              <a:t>тарихы</a:t>
            </a:r>
            <a:r>
              <a:rPr lang="ru-RU" sz="1600" dirty="0"/>
              <a:t> </a:t>
            </a:r>
            <a:r>
              <a:rPr lang="ru-RU" sz="1600" dirty="0" err="1"/>
              <a:t>бере</a:t>
            </a:r>
            <a:r>
              <a:rPr lang="ru-RU" sz="1600" dirty="0"/>
              <a:t> </a:t>
            </a:r>
            <a:r>
              <a:rPr lang="ru-RU" sz="1600" dirty="0" err="1"/>
              <a:t>алады</a:t>
            </a:r>
            <a:r>
              <a:rPr lang="ru-RU" sz="1600" dirty="0"/>
              <a:t>, </a:t>
            </a:r>
            <a:r>
              <a:rPr lang="ru-RU" sz="1600" dirty="0" err="1"/>
              <a:t>мысалы</a:t>
            </a:r>
            <a:r>
              <a:rPr lang="ru-RU" sz="1600" dirty="0"/>
              <a:t>, </a:t>
            </a:r>
            <a:r>
              <a:rPr lang="ru-RU" sz="1600" dirty="0" err="1"/>
              <a:t>егер</a:t>
            </a:r>
            <a:r>
              <a:rPr lang="ru-RU" sz="1600" dirty="0"/>
              <a:t> </a:t>
            </a:r>
            <a:r>
              <a:rPr lang="ru-RU" sz="1600" dirty="0" err="1"/>
              <a:t>адам</a:t>
            </a:r>
            <a:r>
              <a:rPr lang="ru-RU" sz="1600" dirty="0"/>
              <a:t> бала </a:t>
            </a:r>
            <a:r>
              <a:rPr lang="ru-RU" sz="1600" dirty="0" err="1"/>
              <a:t>кезінен</a:t>
            </a:r>
            <a:r>
              <a:rPr lang="ru-RU" sz="1600" dirty="0"/>
              <a:t> </a:t>
            </a:r>
            <a:r>
              <a:rPr lang="ru-RU" sz="1600" dirty="0" err="1"/>
              <a:t>тыныс</a:t>
            </a:r>
            <a:r>
              <a:rPr lang="ru-RU" sz="1600" dirty="0"/>
              <a:t> </a:t>
            </a:r>
            <a:r>
              <a:rPr lang="ru-RU" sz="1600" dirty="0" err="1"/>
              <a:t>алу</a:t>
            </a:r>
            <a:r>
              <a:rPr lang="ru-RU" sz="1600" dirty="0"/>
              <a:t> </a:t>
            </a:r>
            <a:r>
              <a:rPr lang="ru-RU" sz="1600" dirty="0" err="1"/>
              <a:t>жолдарының</a:t>
            </a:r>
            <a:r>
              <a:rPr lang="ru-RU" sz="1600" dirty="0"/>
              <a:t>, </a:t>
            </a:r>
            <a:r>
              <a:rPr lang="ru-RU" sz="1600" dirty="0" err="1"/>
              <a:t>терінің</a:t>
            </a:r>
            <a:r>
              <a:rPr lang="ru-RU" sz="1600" dirty="0"/>
              <a:t> </a:t>
            </a:r>
            <a:r>
              <a:rPr lang="ru-RU" sz="1600" dirty="0" err="1"/>
              <a:t>және</a:t>
            </a:r>
            <a:r>
              <a:rPr lang="ru-RU" sz="1600" dirty="0"/>
              <a:t> </a:t>
            </a:r>
            <a:r>
              <a:rPr lang="ru-RU" sz="1600" dirty="0" err="1"/>
              <a:t>несеп-жыныс</a:t>
            </a:r>
            <a:r>
              <a:rPr lang="ru-RU" sz="1600" dirty="0"/>
              <a:t> </a:t>
            </a:r>
            <a:r>
              <a:rPr lang="ru-RU" sz="1600" dirty="0" err="1"/>
              <a:t>жүйесінің</a:t>
            </a:r>
            <a:r>
              <a:rPr lang="ru-RU" sz="1600" dirty="0"/>
              <a:t> </a:t>
            </a:r>
            <a:r>
              <a:rPr lang="ru-RU" sz="1600" dirty="0" err="1"/>
              <a:t>жиі</a:t>
            </a:r>
            <a:r>
              <a:rPr lang="ru-RU" sz="1600" dirty="0"/>
              <a:t> </a:t>
            </a:r>
            <a:r>
              <a:rPr lang="ru-RU" sz="1600" dirty="0" err="1"/>
              <a:t>қайталанатын</a:t>
            </a:r>
            <a:r>
              <a:rPr lang="ru-RU" sz="1600" dirty="0"/>
              <a:t> </a:t>
            </a:r>
            <a:r>
              <a:rPr lang="ru-RU" sz="1600" dirty="0" err="1"/>
              <a:t>инфекцияларынан</a:t>
            </a:r>
            <a:r>
              <a:rPr lang="ru-RU" sz="1600" dirty="0"/>
              <a:t> </a:t>
            </a:r>
            <a:r>
              <a:rPr lang="ru-RU" sz="1600" dirty="0" err="1"/>
              <a:t>зардап</a:t>
            </a:r>
            <a:r>
              <a:rPr lang="ru-RU" sz="1600" dirty="0"/>
              <a:t> </a:t>
            </a:r>
            <a:r>
              <a:rPr lang="ru-RU" sz="1600" dirty="0" err="1"/>
              <a:t>шексе</a:t>
            </a:r>
            <a:r>
              <a:rPr lang="ru-RU" sz="1600" dirty="0"/>
              <a:t>, </a:t>
            </a:r>
            <a:r>
              <a:rPr lang="ru-RU" sz="1600" dirty="0" err="1"/>
              <a:t>дәрігер</a:t>
            </a:r>
            <a:r>
              <a:rPr lang="ru-RU" sz="1600" dirty="0"/>
              <a:t> </a:t>
            </a:r>
            <a:r>
              <a:rPr lang="ru-RU" sz="1600" dirty="0" err="1"/>
              <a:t>нейтропенияның</a:t>
            </a:r>
            <a:r>
              <a:rPr lang="ru-RU" sz="1600" dirty="0"/>
              <a:t> </a:t>
            </a:r>
            <a:r>
              <a:rPr lang="ru-RU" sz="1600" dirty="0" err="1"/>
              <a:t>тұқым</a:t>
            </a:r>
            <a:r>
              <a:rPr lang="ru-RU" sz="1600" dirty="0"/>
              <a:t> </a:t>
            </a:r>
            <a:r>
              <a:rPr lang="ru-RU" sz="1600" dirty="0" err="1"/>
              <a:t>қуалайтын</a:t>
            </a:r>
            <a:r>
              <a:rPr lang="ru-RU" sz="1600" dirty="0"/>
              <a:t> </a:t>
            </a:r>
            <a:r>
              <a:rPr lang="ru-RU" sz="1600" dirty="0" err="1"/>
              <a:t>түріне</a:t>
            </a:r>
            <a:r>
              <a:rPr lang="ru-RU" sz="1600" dirty="0"/>
              <a:t> </a:t>
            </a:r>
            <a:r>
              <a:rPr lang="ru-RU" sz="1600" dirty="0" err="1"/>
              <a:t>күдіктенуі</a:t>
            </a:r>
            <a:r>
              <a:rPr lang="ru-RU" sz="1600" dirty="0"/>
              <a:t> </a:t>
            </a:r>
            <a:r>
              <a:rPr lang="ru-RU" sz="1600" dirty="0" err="1"/>
              <a:t>мүмкін</a:t>
            </a:r>
            <a:r>
              <a:rPr lang="ru-RU" sz="1600" dirty="0"/>
              <a:t>. </a:t>
            </a:r>
            <a:r>
              <a:rPr lang="ru-RU" sz="1600" dirty="0" err="1"/>
              <a:t>Қосымша</a:t>
            </a:r>
            <a:r>
              <a:rPr lang="ru-RU" sz="1600" dirty="0"/>
              <a:t> </a:t>
            </a:r>
            <a:r>
              <a:rPr lang="ru-RU" sz="1600" dirty="0" err="1"/>
              <a:t>зерттеулер</a:t>
            </a:r>
            <a:r>
              <a:rPr lang="ru-RU" sz="1600" dirty="0"/>
              <a:t> </a:t>
            </a:r>
            <a:r>
              <a:rPr lang="ru-RU" sz="1600" dirty="0" err="1"/>
              <a:t>тағайындалады</a:t>
            </a:r>
            <a:r>
              <a:rPr lang="ru-RU" sz="1600" dirty="0"/>
              <a:t>, </a:t>
            </a:r>
            <a:r>
              <a:rPr lang="ru-RU" sz="1600" dirty="0" err="1"/>
              <a:t>соның</a:t>
            </a:r>
            <a:r>
              <a:rPr lang="ru-RU" sz="1600" dirty="0"/>
              <a:t> </a:t>
            </a:r>
            <a:r>
              <a:rPr lang="ru-RU" sz="1600" dirty="0" err="1"/>
              <a:t>ішінде</a:t>
            </a:r>
            <a:r>
              <a:rPr lang="ru-RU" sz="1600" dirty="0" smtClean="0"/>
              <a:t>:</a:t>
            </a:r>
            <a:endParaRPr lang="ru-RU" dirty="0"/>
          </a:p>
          <a:p>
            <a:pPr algn="just"/>
            <a:r>
              <a:rPr lang="ru-RU" sz="1600" b="1" dirty="0" err="1"/>
              <a:t>Жалпы</a:t>
            </a:r>
            <a:r>
              <a:rPr lang="ru-RU" sz="1600" b="1" dirty="0"/>
              <a:t> </a:t>
            </a:r>
            <a:r>
              <a:rPr lang="ru-RU" sz="1600" b="1" dirty="0" err="1"/>
              <a:t>қан</a:t>
            </a:r>
            <a:r>
              <a:rPr lang="ru-RU" sz="1600" b="1" dirty="0"/>
              <a:t> </a:t>
            </a:r>
            <a:r>
              <a:rPr lang="ru-RU" sz="1600" b="1" dirty="0" err="1"/>
              <a:t>анализі</a:t>
            </a:r>
            <a:r>
              <a:rPr lang="ru-RU" sz="1600" dirty="0"/>
              <a:t>. </a:t>
            </a:r>
            <a:r>
              <a:rPr lang="ru-RU" sz="1600" dirty="0" err="1"/>
              <a:t>Бірқатар</a:t>
            </a:r>
            <a:r>
              <a:rPr lang="ru-RU" sz="1600" dirty="0"/>
              <a:t> </a:t>
            </a:r>
            <a:r>
              <a:rPr lang="ru-RU" sz="1600" dirty="0" err="1"/>
              <a:t>ауруларда</a:t>
            </a:r>
            <a:r>
              <a:rPr lang="ru-RU" sz="1600" dirty="0"/>
              <a:t> </a:t>
            </a:r>
            <a:r>
              <a:rPr lang="ru-RU" sz="1600" dirty="0" err="1"/>
              <a:t>нейтропениядан</a:t>
            </a:r>
            <a:r>
              <a:rPr lang="ru-RU" sz="1600" dirty="0"/>
              <a:t> </a:t>
            </a:r>
            <a:r>
              <a:rPr lang="ru-RU" sz="1600" dirty="0" err="1"/>
              <a:t>басқа</a:t>
            </a:r>
            <a:r>
              <a:rPr lang="ru-RU" sz="1600" dirty="0"/>
              <a:t> гемоглобин </a:t>
            </a:r>
            <a:r>
              <a:rPr lang="ru-RU" sz="1600" dirty="0" err="1"/>
              <a:t>концентрациясының</a:t>
            </a:r>
            <a:r>
              <a:rPr lang="ru-RU" sz="1600" dirty="0"/>
              <a:t>, </a:t>
            </a:r>
            <a:r>
              <a:rPr lang="ru-RU" sz="1600" dirty="0" err="1"/>
              <a:t>эритроциттер</a:t>
            </a:r>
            <a:r>
              <a:rPr lang="ru-RU" sz="1600" dirty="0"/>
              <a:t> </a:t>
            </a:r>
            <a:r>
              <a:rPr lang="ru-RU" sz="1600" dirty="0" err="1"/>
              <a:t>санының</a:t>
            </a:r>
            <a:r>
              <a:rPr lang="ru-RU" sz="1600" dirty="0"/>
              <a:t> </a:t>
            </a:r>
            <a:r>
              <a:rPr lang="ru-RU" sz="1600" dirty="0" err="1"/>
              <a:t>және</a:t>
            </a:r>
            <a:r>
              <a:rPr lang="ru-RU" sz="1600" dirty="0"/>
              <a:t> </a:t>
            </a:r>
            <a:r>
              <a:rPr lang="ru-RU" sz="1600" dirty="0" err="1"/>
              <a:t>тромбоциттер</a:t>
            </a:r>
            <a:r>
              <a:rPr lang="ru-RU" sz="1600" dirty="0"/>
              <a:t> </a:t>
            </a:r>
            <a:r>
              <a:rPr lang="ru-RU" sz="1600" dirty="0" err="1"/>
              <a:t>санының</a:t>
            </a:r>
            <a:r>
              <a:rPr lang="ru-RU" sz="1600" dirty="0"/>
              <a:t> </a:t>
            </a:r>
            <a:r>
              <a:rPr lang="ru-RU" sz="1600" dirty="0" err="1"/>
              <a:t>төмендеуі</a:t>
            </a:r>
            <a:r>
              <a:rPr lang="ru-RU" sz="1600" dirty="0"/>
              <a:t> </a:t>
            </a:r>
            <a:r>
              <a:rPr lang="ru-RU" sz="1600" dirty="0" err="1"/>
              <a:t>байқалады</a:t>
            </a:r>
            <a:r>
              <a:rPr lang="ru-RU" sz="1600" dirty="0"/>
              <a:t>. </a:t>
            </a:r>
            <a:r>
              <a:rPr lang="ru-RU" sz="1600" dirty="0" err="1"/>
              <a:t>Инфекциялар</a:t>
            </a:r>
            <a:r>
              <a:rPr lang="ru-RU" sz="1600" dirty="0"/>
              <a:t> мен </a:t>
            </a:r>
            <a:r>
              <a:rPr lang="ru-RU" sz="1600" dirty="0" err="1"/>
              <a:t>аутоиммундық</a:t>
            </a:r>
            <a:r>
              <a:rPr lang="ru-RU" sz="1600" dirty="0"/>
              <a:t> </a:t>
            </a:r>
            <a:r>
              <a:rPr lang="ru-RU" sz="1600" dirty="0" err="1"/>
              <a:t>бұзылулар</a:t>
            </a:r>
            <a:r>
              <a:rPr lang="ru-RU" sz="1600" dirty="0"/>
              <a:t> </a:t>
            </a:r>
            <a:r>
              <a:rPr lang="en-US" sz="1600" dirty="0"/>
              <a:t>ESR </a:t>
            </a:r>
            <a:r>
              <a:rPr lang="ru-RU" sz="1600" dirty="0" err="1"/>
              <a:t>жоғарылауымен</a:t>
            </a:r>
            <a:r>
              <a:rPr lang="ru-RU" sz="1600" dirty="0"/>
              <a:t> </a:t>
            </a:r>
            <a:r>
              <a:rPr lang="ru-RU" sz="1600" dirty="0" err="1"/>
              <a:t>бірге</a:t>
            </a:r>
            <a:r>
              <a:rPr lang="ru-RU" sz="1600" dirty="0"/>
              <a:t> </a:t>
            </a:r>
            <a:r>
              <a:rPr lang="ru-RU" sz="1600" dirty="0" err="1"/>
              <a:t>жүреді</a:t>
            </a:r>
            <a:r>
              <a:rPr lang="ru-RU" sz="1600" dirty="0"/>
              <a:t>. </a:t>
            </a:r>
            <a:r>
              <a:rPr lang="ru-RU" sz="1600" dirty="0" err="1"/>
              <a:t>Қатерлі</a:t>
            </a:r>
            <a:r>
              <a:rPr lang="ru-RU" sz="1600" dirty="0"/>
              <a:t> </a:t>
            </a:r>
            <a:r>
              <a:rPr lang="ru-RU" sz="1600" dirty="0" err="1"/>
              <a:t>қан</a:t>
            </a:r>
            <a:r>
              <a:rPr lang="ru-RU" sz="1600" dirty="0"/>
              <a:t> </a:t>
            </a:r>
            <a:r>
              <a:rPr lang="ru-RU" sz="1600" dirty="0" err="1"/>
              <a:t>ауруларында</a:t>
            </a:r>
            <a:r>
              <a:rPr lang="ru-RU" sz="1600" dirty="0"/>
              <a:t> </a:t>
            </a:r>
            <a:r>
              <a:rPr lang="ru-RU" sz="1600" dirty="0" err="1"/>
              <a:t>гранулоциттердің</a:t>
            </a:r>
            <a:r>
              <a:rPr lang="ru-RU" sz="1600" dirty="0"/>
              <a:t> </a:t>
            </a:r>
            <a:r>
              <a:rPr lang="ru-RU" sz="1600" dirty="0" err="1"/>
              <a:t>жетілмеген</a:t>
            </a:r>
            <a:r>
              <a:rPr lang="ru-RU" sz="1600" dirty="0"/>
              <a:t> </a:t>
            </a:r>
            <a:r>
              <a:rPr lang="ru-RU" sz="1600" dirty="0" err="1"/>
              <a:t>формаларының</a:t>
            </a:r>
            <a:r>
              <a:rPr lang="ru-RU" sz="1600" dirty="0"/>
              <a:t> </a:t>
            </a:r>
            <a:r>
              <a:rPr lang="ru-RU" sz="1600" dirty="0" err="1"/>
              <a:t>болуы</a:t>
            </a:r>
            <a:r>
              <a:rPr lang="ru-RU" sz="1600" dirty="0"/>
              <a:t> </a:t>
            </a:r>
            <a:r>
              <a:rPr lang="ru-RU" sz="1600" dirty="0" err="1"/>
              <a:t>байқалады</a:t>
            </a:r>
            <a:r>
              <a:rPr lang="ru-RU" sz="1600" dirty="0"/>
              <a:t> - </a:t>
            </a:r>
            <a:r>
              <a:rPr lang="ru-RU" sz="1600" dirty="0" err="1"/>
              <a:t>метамиелоциттер</a:t>
            </a:r>
            <a:r>
              <a:rPr lang="ru-RU" sz="1600" dirty="0"/>
              <a:t>, </a:t>
            </a:r>
            <a:r>
              <a:rPr lang="ru-RU" sz="1600" dirty="0" err="1"/>
              <a:t>миелоциттер</a:t>
            </a:r>
            <a:r>
              <a:rPr lang="ru-RU" sz="1600" dirty="0"/>
              <a:t>, </a:t>
            </a:r>
            <a:r>
              <a:rPr lang="ru-RU" sz="1600" dirty="0" err="1"/>
              <a:t>бласт</a:t>
            </a:r>
            <a:r>
              <a:rPr lang="ru-RU" sz="1600" dirty="0"/>
              <a:t> </a:t>
            </a:r>
            <a:r>
              <a:rPr lang="ru-RU" sz="1600" dirty="0" err="1"/>
              <a:t>жасушалары</a:t>
            </a:r>
            <a:r>
              <a:rPr lang="ru-RU" sz="1600" dirty="0"/>
              <a:t>.</a:t>
            </a:r>
          </a:p>
          <a:p>
            <a:pPr algn="just"/>
            <a:r>
              <a:rPr lang="ru-RU" sz="1600" b="1" dirty="0" err="1"/>
              <a:t>Жалпы</a:t>
            </a:r>
            <a:r>
              <a:rPr lang="ru-RU" sz="1600" b="1" dirty="0"/>
              <a:t> </a:t>
            </a:r>
            <a:r>
              <a:rPr lang="ru-RU" sz="1600" b="1" dirty="0" err="1"/>
              <a:t>зәр</a:t>
            </a:r>
            <a:r>
              <a:rPr lang="ru-RU" sz="1600" b="1" dirty="0"/>
              <a:t> </a:t>
            </a:r>
            <a:r>
              <a:rPr lang="ru-RU" sz="1600" b="1" dirty="0" err="1"/>
              <a:t>анализі</a:t>
            </a:r>
            <a:r>
              <a:rPr lang="ru-RU" sz="1600" b="1" dirty="0"/>
              <a:t>. </a:t>
            </a:r>
            <a:r>
              <a:rPr lang="ru-RU" sz="1600" dirty="0" err="1"/>
              <a:t>Көптеген</a:t>
            </a:r>
            <a:r>
              <a:rPr lang="ru-RU" sz="1600" dirty="0"/>
              <a:t> </a:t>
            </a:r>
            <a:r>
              <a:rPr lang="ru-RU" sz="1600" dirty="0" err="1"/>
              <a:t>аутоиммунды</a:t>
            </a:r>
            <a:r>
              <a:rPr lang="ru-RU" sz="1600" dirty="0"/>
              <a:t> </a:t>
            </a:r>
            <a:r>
              <a:rPr lang="ru-RU" sz="1600" dirty="0" err="1"/>
              <a:t>ревматологиялық</a:t>
            </a:r>
            <a:r>
              <a:rPr lang="ru-RU" sz="1600" dirty="0"/>
              <a:t> </a:t>
            </a:r>
            <a:r>
              <a:rPr lang="ru-RU" sz="1600" dirty="0" err="1"/>
              <a:t>патологиялар</a:t>
            </a:r>
            <a:r>
              <a:rPr lang="ru-RU" sz="1600" dirty="0"/>
              <a:t> протеинурия, </a:t>
            </a:r>
            <a:r>
              <a:rPr lang="ru-RU" sz="1600" dirty="0" err="1"/>
              <a:t>лейкоцитурия</a:t>
            </a:r>
            <a:r>
              <a:rPr lang="ru-RU" sz="1600" dirty="0"/>
              <a:t> </a:t>
            </a:r>
            <a:r>
              <a:rPr lang="ru-RU" sz="1600" dirty="0" err="1"/>
              <a:t>және</a:t>
            </a:r>
            <a:r>
              <a:rPr lang="ru-RU" sz="1600" dirty="0"/>
              <a:t> гематурия </a:t>
            </a:r>
            <a:r>
              <a:rPr lang="ru-RU" sz="1600" dirty="0" err="1"/>
              <a:t>арқылы</a:t>
            </a:r>
            <a:r>
              <a:rPr lang="ru-RU" sz="1600" dirty="0"/>
              <a:t> </a:t>
            </a:r>
            <a:r>
              <a:rPr lang="ru-RU" sz="1600" dirty="0" err="1"/>
              <a:t>көрінетін</a:t>
            </a:r>
            <a:r>
              <a:rPr lang="ru-RU" sz="1600" dirty="0"/>
              <a:t> </a:t>
            </a:r>
            <a:r>
              <a:rPr lang="ru-RU" sz="1600" dirty="0" err="1"/>
              <a:t>бүйректің</a:t>
            </a:r>
            <a:r>
              <a:rPr lang="ru-RU" sz="1600" dirty="0"/>
              <a:t> </a:t>
            </a:r>
            <a:r>
              <a:rPr lang="ru-RU" sz="1600" dirty="0" err="1"/>
              <a:t>шумақтық</a:t>
            </a:r>
            <a:r>
              <a:rPr lang="ru-RU" sz="1600" dirty="0"/>
              <a:t> </a:t>
            </a:r>
            <a:r>
              <a:rPr lang="ru-RU" sz="1600" dirty="0" err="1"/>
              <a:t>аппаратының</a:t>
            </a:r>
            <a:r>
              <a:rPr lang="ru-RU" sz="1600" dirty="0"/>
              <a:t> </a:t>
            </a:r>
            <a:r>
              <a:rPr lang="ru-RU" sz="1600" dirty="0" err="1"/>
              <a:t>зақымдалуына</a:t>
            </a:r>
            <a:r>
              <a:rPr lang="ru-RU" sz="1600" dirty="0"/>
              <a:t> </a:t>
            </a:r>
            <a:r>
              <a:rPr lang="ru-RU" sz="1600" dirty="0" err="1"/>
              <a:t>әкеледі</a:t>
            </a:r>
            <a:r>
              <a:rPr lang="ru-RU" sz="1600" dirty="0"/>
              <a:t> (нефропатия).</a:t>
            </a:r>
          </a:p>
          <a:p>
            <a:pPr algn="just"/>
            <a:r>
              <a:rPr lang="ru-RU" sz="1600" b="1" dirty="0" err="1"/>
              <a:t>Иммунологиялық</a:t>
            </a:r>
            <a:r>
              <a:rPr lang="ru-RU" sz="1600" b="1" dirty="0"/>
              <a:t> </a:t>
            </a:r>
            <a:r>
              <a:rPr lang="ru-RU" sz="1600" b="1" dirty="0" err="1"/>
              <a:t>зерттеулер</a:t>
            </a:r>
            <a:r>
              <a:rPr lang="ru-RU" sz="1600" dirty="0"/>
              <a:t>. </a:t>
            </a:r>
            <a:r>
              <a:rPr lang="ru-RU" sz="1600" dirty="0" err="1"/>
              <a:t>Дәрілік</a:t>
            </a:r>
            <a:r>
              <a:rPr lang="ru-RU" sz="1600" dirty="0"/>
              <a:t> </a:t>
            </a:r>
            <a:r>
              <a:rPr lang="ru-RU" sz="1600" dirty="0" err="1"/>
              <a:t>заттарды</a:t>
            </a:r>
            <a:r>
              <a:rPr lang="ru-RU" sz="1600" dirty="0"/>
              <a:t> </a:t>
            </a:r>
            <a:r>
              <a:rPr lang="ru-RU" sz="1600" dirty="0" err="1"/>
              <a:t>қабылдаудан</a:t>
            </a:r>
            <a:r>
              <a:rPr lang="ru-RU" sz="1600" dirty="0"/>
              <a:t> </a:t>
            </a:r>
            <a:r>
              <a:rPr lang="ru-RU" sz="1600" dirty="0" err="1"/>
              <a:t>туындаған</a:t>
            </a:r>
            <a:r>
              <a:rPr lang="ru-RU" sz="1600" dirty="0"/>
              <a:t> </a:t>
            </a:r>
            <a:r>
              <a:rPr lang="ru-RU" sz="1600" dirty="0" err="1"/>
              <a:t>гемолитикалық</a:t>
            </a:r>
            <a:r>
              <a:rPr lang="ru-RU" sz="1600" dirty="0"/>
              <a:t> анемия </a:t>
            </a:r>
            <a:r>
              <a:rPr lang="ru-RU" sz="1600" dirty="0" err="1"/>
              <a:t>және</a:t>
            </a:r>
            <a:r>
              <a:rPr lang="ru-RU" sz="1600" dirty="0"/>
              <a:t> </a:t>
            </a:r>
            <a:r>
              <a:rPr lang="ru-RU" sz="1600" dirty="0" err="1"/>
              <a:t>гаптен</a:t>
            </a:r>
            <a:r>
              <a:rPr lang="ru-RU" sz="1600" dirty="0"/>
              <a:t> </a:t>
            </a:r>
            <a:r>
              <a:rPr lang="ru-RU" sz="1600" dirty="0" err="1"/>
              <a:t>нейтропениясы</a:t>
            </a:r>
            <a:r>
              <a:rPr lang="ru-RU" sz="1600" dirty="0"/>
              <a:t> бар </a:t>
            </a:r>
            <a:r>
              <a:rPr lang="ru-RU" sz="1600" dirty="0" err="1"/>
              <a:t>адамдарда</a:t>
            </a:r>
            <a:r>
              <a:rPr lang="ru-RU" sz="1600" dirty="0"/>
              <a:t> </a:t>
            </a:r>
            <a:r>
              <a:rPr lang="ru-RU" sz="1600" dirty="0" err="1"/>
              <a:t>Кумбс</a:t>
            </a:r>
            <a:r>
              <a:rPr lang="ru-RU" sz="1600" dirty="0"/>
              <a:t> </a:t>
            </a:r>
            <a:r>
              <a:rPr lang="ru-RU" sz="1600" dirty="0" err="1"/>
              <a:t>сынамасы</a:t>
            </a:r>
            <a:r>
              <a:rPr lang="ru-RU" sz="1600" dirty="0"/>
              <a:t> </a:t>
            </a:r>
            <a:r>
              <a:rPr lang="ru-RU" sz="1600" dirty="0" err="1"/>
              <a:t>оң</a:t>
            </a:r>
            <a:r>
              <a:rPr lang="ru-RU" sz="1600" dirty="0"/>
              <a:t> </a:t>
            </a:r>
            <a:r>
              <a:rPr lang="ru-RU" sz="1600" dirty="0" err="1"/>
              <a:t>нәтиже</a:t>
            </a:r>
            <a:r>
              <a:rPr lang="ru-RU" sz="1600" dirty="0"/>
              <a:t> </a:t>
            </a:r>
            <a:r>
              <a:rPr lang="ru-RU" sz="1600" dirty="0" err="1"/>
              <a:t>береді</a:t>
            </a:r>
            <a:r>
              <a:rPr lang="ru-RU" sz="1600" dirty="0"/>
              <a:t>. </a:t>
            </a:r>
            <a:r>
              <a:rPr lang="ru-RU" sz="1600" dirty="0" err="1"/>
              <a:t>Вирусты</a:t>
            </a:r>
            <a:r>
              <a:rPr lang="ru-RU" sz="1600" dirty="0"/>
              <a:t> </a:t>
            </a:r>
            <a:r>
              <a:rPr lang="ru-RU" sz="1600" dirty="0" err="1"/>
              <a:t>гепатитте</a:t>
            </a:r>
            <a:r>
              <a:rPr lang="ru-RU" sz="1600" dirty="0"/>
              <a:t> </a:t>
            </a:r>
            <a:r>
              <a:rPr lang="ru-RU" sz="1600" dirty="0" err="1"/>
              <a:t>сарысу</a:t>
            </a:r>
            <a:r>
              <a:rPr lang="ru-RU" sz="1600" dirty="0"/>
              <a:t> </a:t>
            </a:r>
            <a:r>
              <a:rPr lang="ru-RU" sz="1600" dirty="0" err="1"/>
              <a:t>маркерлері</a:t>
            </a:r>
            <a:r>
              <a:rPr lang="ru-RU" sz="1600" dirty="0"/>
              <a:t> </a:t>
            </a:r>
            <a:r>
              <a:rPr lang="ru-RU" sz="1600" dirty="0" err="1"/>
              <a:t>анықталады</a:t>
            </a:r>
            <a:r>
              <a:rPr lang="ru-RU" sz="1600" dirty="0"/>
              <a:t> – </a:t>
            </a:r>
            <a:r>
              <a:rPr lang="en-US" sz="1600" dirty="0" err="1"/>
              <a:t>HBsAg</a:t>
            </a:r>
            <a:r>
              <a:rPr lang="en-US" sz="1600" dirty="0"/>
              <a:t>, </a:t>
            </a:r>
            <a:r>
              <a:rPr lang="ru-RU" sz="1600" dirty="0"/>
              <a:t>анти-</a:t>
            </a:r>
            <a:r>
              <a:rPr lang="en-US" sz="1600" dirty="0"/>
              <a:t>HCV.</a:t>
            </a:r>
          </a:p>
          <a:p>
            <a:pPr algn="just"/>
            <a:r>
              <a:rPr lang="ru-RU" sz="1600" b="1" dirty="0" err="1"/>
              <a:t>Иммунофенотиптеу</a:t>
            </a:r>
            <a:r>
              <a:rPr lang="ru-RU" sz="1600" b="1" dirty="0"/>
              <a:t>. </a:t>
            </a:r>
            <a:r>
              <a:rPr lang="ru-RU" sz="1600" dirty="0" err="1"/>
              <a:t>Ағындық</a:t>
            </a:r>
            <a:r>
              <a:rPr lang="ru-RU" sz="1600" dirty="0"/>
              <a:t> </a:t>
            </a:r>
            <a:r>
              <a:rPr lang="ru-RU" sz="1600" dirty="0" err="1"/>
              <a:t>цитометрияны</a:t>
            </a:r>
            <a:r>
              <a:rPr lang="ru-RU" sz="1600" dirty="0"/>
              <a:t> </a:t>
            </a:r>
            <a:r>
              <a:rPr lang="ru-RU" sz="1600" dirty="0" err="1"/>
              <a:t>қолдану</a:t>
            </a:r>
            <a:r>
              <a:rPr lang="ru-RU" sz="1600" dirty="0"/>
              <a:t> </a:t>
            </a:r>
            <a:r>
              <a:rPr lang="ru-RU" sz="1600" dirty="0" err="1"/>
              <a:t>арқылы</a:t>
            </a:r>
            <a:r>
              <a:rPr lang="ru-RU" sz="1600" dirty="0"/>
              <a:t> </a:t>
            </a:r>
            <a:r>
              <a:rPr lang="ru-RU" sz="1600" dirty="0" err="1"/>
              <a:t>перифериялық</a:t>
            </a:r>
            <a:r>
              <a:rPr lang="ru-RU" sz="1600" dirty="0"/>
              <a:t> </a:t>
            </a:r>
            <a:r>
              <a:rPr lang="ru-RU" sz="1600" dirty="0" err="1"/>
              <a:t>қанды</a:t>
            </a:r>
            <a:r>
              <a:rPr lang="ru-RU" sz="1600" dirty="0"/>
              <a:t> </a:t>
            </a:r>
            <a:r>
              <a:rPr lang="ru-RU" sz="1600" dirty="0" err="1"/>
              <a:t>зерттеу</a:t>
            </a:r>
            <a:r>
              <a:rPr lang="ru-RU" sz="1600" dirty="0"/>
              <a:t> </a:t>
            </a:r>
            <a:r>
              <a:rPr lang="ru-RU" sz="1600" dirty="0" err="1"/>
              <a:t>лейкоздың</a:t>
            </a:r>
            <a:r>
              <a:rPr lang="ru-RU" sz="1600" dirty="0"/>
              <a:t> </a:t>
            </a:r>
            <a:r>
              <a:rPr lang="ru-RU" sz="1600" dirty="0" err="1"/>
              <a:t>түрін</a:t>
            </a:r>
            <a:r>
              <a:rPr lang="ru-RU" sz="1600" dirty="0"/>
              <a:t> – </a:t>
            </a:r>
            <a:r>
              <a:rPr lang="ru-RU" sz="1600" dirty="0" err="1"/>
              <a:t>миелобластикалық</a:t>
            </a:r>
            <a:r>
              <a:rPr lang="ru-RU" sz="1600" dirty="0"/>
              <a:t>, </a:t>
            </a:r>
            <a:r>
              <a:rPr lang="ru-RU" sz="1600" dirty="0" err="1"/>
              <a:t>монобласттық</a:t>
            </a:r>
            <a:r>
              <a:rPr lang="ru-RU" sz="1600" dirty="0"/>
              <a:t>, </a:t>
            </a:r>
            <a:r>
              <a:rPr lang="ru-RU" sz="1600" dirty="0" err="1"/>
              <a:t>мегакариобластты</a:t>
            </a:r>
            <a:r>
              <a:rPr lang="ru-RU" sz="1600" dirty="0"/>
              <a:t> </a:t>
            </a:r>
            <a:r>
              <a:rPr lang="ru-RU" sz="1600" dirty="0" err="1"/>
              <a:t>дәл</a:t>
            </a:r>
            <a:r>
              <a:rPr lang="ru-RU" sz="1600" dirty="0"/>
              <a:t> </a:t>
            </a:r>
            <a:r>
              <a:rPr lang="ru-RU" sz="1600" dirty="0" err="1"/>
              <a:t>анықтауға</a:t>
            </a:r>
            <a:r>
              <a:rPr lang="ru-RU" sz="1600" dirty="0"/>
              <a:t> </a:t>
            </a:r>
            <a:r>
              <a:rPr lang="ru-RU" sz="1600" dirty="0" err="1"/>
              <a:t>мүмкіндік</a:t>
            </a:r>
            <a:r>
              <a:rPr lang="ru-RU" sz="1600" dirty="0"/>
              <a:t> </a:t>
            </a:r>
            <a:r>
              <a:rPr lang="ru-RU" sz="1600" dirty="0" err="1"/>
              <a:t>береді</a:t>
            </a:r>
            <a:r>
              <a:rPr lang="ru-RU" sz="1600" dirty="0"/>
              <a:t>.</a:t>
            </a:r>
          </a:p>
          <a:p>
            <a:pPr algn="just"/>
            <a:r>
              <a:rPr lang="ru-RU" sz="1600" b="1" dirty="0" err="1"/>
              <a:t>Генетикалық</a:t>
            </a:r>
            <a:r>
              <a:rPr lang="ru-RU" sz="1600" b="1" dirty="0"/>
              <a:t> </a:t>
            </a:r>
            <a:r>
              <a:rPr lang="ru-RU" sz="1600" b="1" dirty="0" err="1"/>
              <a:t>зерттеу</a:t>
            </a:r>
            <a:r>
              <a:rPr lang="ru-RU" sz="1600" dirty="0"/>
              <a:t>. </a:t>
            </a:r>
            <a:r>
              <a:rPr lang="en-US" sz="1600" dirty="0"/>
              <a:t>LYST HAX1 </a:t>
            </a:r>
            <a:r>
              <a:rPr lang="ru-RU" sz="1600" dirty="0" err="1"/>
              <a:t>және</a:t>
            </a:r>
            <a:r>
              <a:rPr lang="ru-RU" sz="1600" dirty="0"/>
              <a:t> </a:t>
            </a:r>
            <a:r>
              <a:rPr lang="en-US" sz="1600" dirty="0"/>
              <a:t>GFI1 </a:t>
            </a:r>
            <a:r>
              <a:rPr lang="ru-RU" sz="1600" dirty="0" err="1"/>
              <a:t>гендеріндегі</a:t>
            </a:r>
            <a:r>
              <a:rPr lang="ru-RU" sz="1600" dirty="0"/>
              <a:t> </a:t>
            </a:r>
            <a:r>
              <a:rPr lang="ru-RU" sz="1600" dirty="0" err="1"/>
              <a:t>мутацияларды</a:t>
            </a:r>
            <a:r>
              <a:rPr lang="ru-RU" sz="1600" dirty="0"/>
              <a:t> </a:t>
            </a:r>
            <a:r>
              <a:rPr lang="ru-RU" sz="1600" dirty="0" err="1"/>
              <a:t>анықтау</a:t>
            </a:r>
            <a:r>
              <a:rPr lang="ru-RU" sz="1600" dirty="0"/>
              <a:t> </a:t>
            </a:r>
            <a:r>
              <a:rPr lang="ru-RU" sz="1600" dirty="0" err="1"/>
              <a:t>арқылы</a:t>
            </a:r>
            <a:r>
              <a:rPr lang="ru-RU" sz="1600" dirty="0"/>
              <a:t> </a:t>
            </a:r>
            <a:r>
              <a:rPr lang="ru-RU" sz="1600" dirty="0" err="1"/>
              <a:t>нейтропенияның</a:t>
            </a:r>
            <a:r>
              <a:rPr lang="ru-RU" sz="1600" dirty="0"/>
              <a:t> </a:t>
            </a:r>
            <a:r>
              <a:rPr lang="ru-RU" sz="1600" dirty="0" err="1"/>
              <a:t>тұқым</a:t>
            </a:r>
            <a:r>
              <a:rPr lang="ru-RU" sz="1600" dirty="0"/>
              <a:t> </a:t>
            </a:r>
            <a:r>
              <a:rPr lang="ru-RU" sz="1600" dirty="0" err="1"/>
              <a:t>қуалайтын</a:t>
            </a:r>
            <a:r>
              <a:rPr lang="ru-RU" sz="1600" dirty="0"/>
              <a:t> (</a:t>
            </a:r>
            <a:r>
              <a:rPr lang="ru-RU" sz="1600" dirty="0" err="1"/>
              <a:t>бастапқы</a:t>
            </a:r>
            <a:r>
              <a:rPr lang="ru-RU" sz="1600" dirty="0"/>
              <a:t>) </a:t>
            </a:r>
            <a:r>
              <a:rPr lang="ru-RU" sz="1600" dirty="0" err="1"/>
              <a:t>түрлерін</a:t>
            </a:r>
            <a:r>
              <a:rPr lang="ru-RU" sz="1600" dirty="0"/>
              <a:t> </a:t>
            </a:r>
            <a:r>
              <a:rPr lang="ru-RU" sz="1600" dirty="0" err="1"/>
              <a:t>дәл</a:t>
            </a:r>
            <a:r>
              <a:rPr lang="ru-RU" sz="1600" dirty="0"/>
              <a:t> </a:t>
            </a:r>
            <a:r>
              <a:rPr lang="ru-RU" sz="1600" dirty="0" err="1"/>
              <a:t>диагностикалауға</a:t>
            </a:r>
            <a:r>
              <a:rPr lang="ru-RU" sz="1600" dirty="0"/>
              <a:t> </a:t>
            </a:r>
            <a:r>
              <a:rPr lang="ru-RU" sz="1600" dirty="0" err="1"/>
              <a:t>болады</a:t>
            </a:r>
            <a:r>
              <a:rPr lang="ru-RU" sz="1600" dirty="0"/>
              <a:t>.</a:t>
            </a:r>
          </a:p>
          <a:p>
            <a:pPr algn="just"/>
            <a:r>
              <a:rPr lang="ru-RU" sz="1600" b="1" dirty="0" err="1"/>
              <a:t>Гистологиялық</a:t>
            </a:r>
            <a:r>
              <a:rPr lang="ru-RU" sz="1600" b="1" dirty="0"/>
              <a:t> </a:t>
            </a:r>
            <a:r>
              <a:rPr lang="ru-RU" sz="1600" b="1" dirty="0" err="1"/>
              <a:t>зерттеулер</a:t>
            </a:r>
            <a:r>
              <a:rPr lang="ru-RU" sz="1600" dirty="0"/>
              <a:t>. </a:t>
            </a:r>
            <a:r>
              <a:rPr lang="ru-RU" sz="1600" dirty="0" err="1"/>
              <a:t>Жедел</a:t>
            </a:r>
            <a:r>
              <a:rPr lang="ru-RU" sz="1600" dirty="0"/>
              <a:t> </a:t>
            </a:r>
            <a:r>
              <a:rPr lang="ru-RU" sz="1600" dirty="0" err="1"/>
              <a:t>лейкозға</a:t>
            </a:r>
            <a:r>
              <a:rPr lang="ru-RU" sz="1600" dirty="0"/>
              <a:t> </a:t>
            </a:r>
            <a:r>
              <a:rPr lang="ru-RU" sz="1600" dirty="0" err="1"/>
              <a:t>күдік</a:t>
            </a:r>
            <a:r>
              <a:rPr lang="ru-RU" sz="1600" dirty="0"/>
              <a:t> </a:t>
            </a:r>
            <a:r>
              <a:rPr lang="ru-RU" sz="1600" dirty="0" err="1"/>
              <a:t>болса</a:t>
            </a:r>
            <a:r>
              <a:rPr lang="ru-RU" sz="1600" dirty="0"/>
              <a:t>, </a:t>
            </a:r>
            <a:r>
              <a:rPr lang="ru-RU" sz="1600" dirty="0" err="1"/>
              <a:t>кеуде</a:t>
            </a:r>
            <a:r>
              <a:rPr lang="ru-RU" sz="1600" dirty="0"/>
              <a:t> </a:t>
            </a:r>
            <a:r>
              <a:rPr lang="ru-RU" sz="1600" dirty="0" err="1"/>
              <a:t>қуысының</a:t>
            </a:r>
            <a:r>
              <a:rPr lang="ru-RU" sz="1600" dirty="0"/>
              <a:t> </a:t>
            </a:r>
            <a:r>
              <a:rPr lang="ru-RU" sz="1600" dirty="0" err="1"/>
              <a:t>пункциясы</a:t>
            </a:r>
            <a:r>
              <a:rPr lang="ru-RU" sz="1600" dirty="0"/>
              <a:t> </a:t>
            </a:r>
            <a:r>
              <a:rPr lang="ru-RU" sz="1600" dirty="0" err="1"/>
              <a:t>немесе</a:t>
            </a:r>
            <a:r>
              <a:rPr lang="ru-RU" sz="1600" dirty="0"/>
              <a:t> </a:t>
            </a:r>
            <a:r>
              <a:rPr lang="ru-RU" sz="1600" dirty="0" err="1"/>
              <a:t>трепанобиопсия</a:t>
            </a:r>
            <a:r>
              <a:rPr lang="ru-RU" sz="1600" dirty="0"/>
              <a:t> </a:t>
            </a:r>
            <a:r>
              <a:rPr lang="ru-RU" sz="1600" dirty="0" err="1"/>
              <a:t>арқылы</a:t>
            </a:r>
            <a:r>
              <a:rPr lang="ru-RU" sz="1600" dirty="0"/>
              <a:t> </a:t>
            </a:r>
            <a:r>
              <a:rPr lang="ru-RU" sz="1600" dirty="0" err="1"/>
              <a:t>алынған</a:t>
            </a:r>
            <a:r>
              <a:rPr lang="ru-RU" sz="1600" dirty="0"/>
              <a:t> </a:t>
            </a:r>
            <a:r>
              <a:rPr lang="ru-RU" sz="1600" dirty="0" err="1"/>
              <a:t>сүйек</a:t>
            </a:r>
            <a:r>
              <a:rPr lang="ru-RU" sz="1600" dirty="0"/>
              <a:t> </a:t>
            </a:r>
            <a:r>
              <a:rPr lang="ru-RU" sz="1600" dirty="0" err="1"/>
              <a:t>кемігін</a:t>
            </a:r>
            <a:r>
              <a:rPr lang="ru-RU" sz="1600" dirty="0"/>
              <a:t> </a:t>
            </a:r>
            <a:r>
              <a:rPr lang="ru-RU" sz="1600" dirty="0" err="1"/>
              <a:t>морфологиялық</a:t>
            </a:r>
            <a:r>
              <a:rPr lang="ru-RU" sz="1600" dirty="0"/>
              <a:t> </a:t>
            </a:r>
            <a:r>
              <a:rPr lang="ru-RU" sz="1600" dirty="0" err="1"/>
              <a:t>зерттеу</a:t>
            </a:r>
            <a:r>
              <a:rPr lang="ru-RU" sz="1600" dirty="0"/>
              <a:t> </a:t>
            </a:r>
            <a:r>
              <a:rPr lang="ru-RU" sz="1600" dirty="0" err="1"/>
              <a:t>жүргізіледі</a:t>
            </a:r>
            <a:r>
              <a:rPr lang="ru-RU" sz="1600" dirty="0"/>
              <a:t>. </a:t>
            </a:r>
            <a:r>
              <a:rPr lang="ru-RU" sz="1600" dirty="0" err="1"/>
              <a:t>Қалыпты</a:t>
            </a:r>
            <a:r>
              <a:rPr lang="ru-RU" sz="1600" dirty="0"/>
              <a:t> </a:t>
            </a:r>
            <a:r>
              <a:rPr lang="ru-RU" sz="1600" dirty="0" err="1"/>
              <a:t>гемопоэз</a:t>
            </a:r>
            <a:r>
              <a:rPr lang="ru-RU" sz="1600" dirty="0"/>
              <a:t> </a:t>
            </a:r>
            <a:r>
              <a:rPr lang="ru-RU" sz="1600" dirty="0" err="1"/>
              <a:t>өскіндерінің</a:t>
            </a:r>
            <a:r>
              <a:rPr lang="ru-RU" sz="1600" dirty="0"/>
              <a:t> </a:t>
            </a:r>
            <a:r>
              <a:rPr lang="ru-RU" sz="1600" dirty="0" err="1"/>
              <a:t>азаюы</a:t>
            </a:r>
            <a:r>
              <a:rPr lang="ru-RU" sz="1600" dirty="0"/>
              <a:t> </a:t>
            </a:r>
            <a:r>
              <a:rPr lang="ru-RU" sz="1600" dirty="0" err="1"/>
              <a:t>және</a:t>
            </a:r>
            <a:r>
              <a:rPr lang="ru-RU" sz="1600" dirty="0"/>
              <a:t> </a:t>
            </a:r>
            <a:r>
              <a:rPr lang="ru-RU" sz="1600" dirty="0" err="1"/>
              <a:t>атипті</a:t>
            </a:r>
            <a:r>
              <a:rPr lang="ru-RU" sz="1600" dirty="0"/>
              <a:t> </a:t>
            </a:r>
            <a:r>
              <a:rPr lang="ru-RU" sz="1600" dirty="0" err="1"/>
              <a:t>бласт</a:t>
            </a:r>
            <a:r>
              <a:rPr lang="ru-RU" sz="1600" dirty="0"/>
              <a:t> </a:t>
            </a:r>
            <a:r>
              <a:rPr lang="ru-RU" sz="1600" dirty="0" err="1"/>
              <a:t>жасушаларының</a:t>
            </a:r>
            <a:r>
              <a:rPr lang="ru-RU" sz="1600" dirty="0"/>
              <a:t> </a:t>
            </a:r>
            <a:r>
              <a:rPr lang="ru-RU" sz="1600" dirty="0" err="1"/>
              <a:t>көп</a:t>
            </a:r>
            <a:r>
              <a:rPr lang="ru-RU" sz="1600" dirty="0"/>
              <a:t> </a:t>
            </a:r>
            <a:r>
              <a:rPr lang="ru-RU" sz="1600" dirty="0" err="1"/>
              <a:t>мөлшері</a:t>
            </a:r>
            <a:r>
              <a:rPr lang="ru-RU" sz="1600" dirty="0"/>
              <a:t> </a:t>
            </a:r>
            <a:r>
              <a:rPr lang="ru-RU" sz="1600" dirty="0" err="1"/>
              <a:t>байқалады</a:t>
            </a:r>
            <a:r>
              <a:rPr lang="ru-RU" sz="1600" dirty="0"/>
              <a:t>.</a:t>
            </a:r>
          </a:p>
        </p:txBody>
      </p:sp>
    </p:spTree>
    <p:extLst>
      <p:ext uri="{BB962C8B-B14F-4D97-AF65-F5344CB8AC3E}">
        <p14:creationId xmlns:p14="http://schemas.microsoft.com/office/powerpoint/2010/main" val="182192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5">
            <a:extLst>
              <a:ext uri="{FF2B5EF4-FFF2-40B4-BE49-F238E27FC236}"/>
            </a:extLst>
          </p:cNvPr>
          <p:cNvSpPr>
            <a:spLocks noGrp="1" noChangeArrowheads="1"/>
          </p:cNvSpPr>
          <p:nvPr>
            <p:ph type="title"/>
          </p:nvPr>
        </p:nvSpPr>
        <p:spPr>
          <a:xfrm>
            <a:off x="3493644" y="494269"/>
            <a:ext cx="5213750" cy="814088"/>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kk-KZ" altLang="ru-RU" dirty="0">
                <a:solidFill>
                  <a:schemeClr val="tx1">
                    <a:lumMod val="75000"/>
                    <a:lumOff val="25000"/>
                  </a:schemeClr>
                </a:solidFill>
              </a:rPr>
              <a:t>    </a:t>
            </a:r>
            <a:r>
              <a:rPr lang="kk-KZ" altLang="ru-RU" sz="4400" dirty="0" smtClean="0">
                <a:solidFill>
                  <a:schemeClr val="tx1"/>
                </a:solidFill>
                <a:latin typeface="Times New Roman" panose="02020603050405020304" pitchFamily="18" charset="0"/>
                <a:cs typeface="Times New Roman" panose="02020603050405020304" pitchFamily="18" charset="0"/>
              </a:rPr>
              <a:t>Жоспар</a:t>
            </a:r>
            <a:r>
              <a:rPr lang="kk-KZ" altLang="ru-RU" sz="4400" dirty="0">
                <a:solidFill>
                  <a:schemeClr val="tx1"/>
                </a:solidFill>
                <a:latin typeface="Times New Roman" panose="02020603050405020304" pitchFamily="18" charset="0"/>
                <a:cs typeface="Times New Roman" panose="02020603050405020304" pitchFamily="18" charset="0"/>
              </a:rPr>
              <a:t>:</a:t>
            </a:r>
            <a:endParaRPr lang="ru-RU" altLang="ru-RU" sz="4400" dirty="0">
              <a:solidFill>
                <a:schemeClr val="tx1"/>
              </a:solidFill>
              <a:latin typeface="Times New Roman" panose="02020603050405020304" pitchFamily="18" charset="0"/>
              <a:cs typeface="Times New Roman" panose="02020603050405020304" pitchFamily="18" charset="0"/>
            </a:endParaRPr>
          </a:p>
        </p:txBody>
      </p:sp>
      <p:sp>
        <p:nvSpPr>
          <p:cNvPr id="21510" name="Rectangle 6"/>
          <p:cNvSpPr>
            <a:spLocks noGrp="1" noChangeArrowheads="1"/>
          </p:cNvSpPr>
          <p:nvPr>
            <p:ph idx="1"/>
          </p:nvPr>
        </p:nvSpPr>
        <p:spPr>
          <a:xfrm>
            <a:off x="2401844" y="2244514"/>
            <a:ext cx="7878978" cy="3208936"/>
          </a:xfrm>
          <a:ln>
            <a:noFill/>
          </a:ln>
        </p:spPr>
        <p:style>
          <a:lnRef idx="2">
            <a:schemeClr val="dk1"/>
          </a:lnRef>
          <a:fillRef idx="1">
            <a:schemeClr val="lt1"/>
          </a:fillRef>
          <a:effectRef idx="0">
            <a:schemeClr val="dk1"/>
          </a:effectRef>
          <a:fontRef idx="minor">
            <a:schemeClr val="dk1"/>
          </a:fontRef>
        </p:style>
        <p:txBody>
          <a:bodyPr>
            <a:normAutofit/>
          </a:bodyPr>
          <a:lstStyle/>
          <a:p>
            <a:pPr algn="ctr" eaLnBrk="1" hangingPunct="1">
              <a:buFontTx/>
              <a:buNone/>
            </a:pPr>
            <a:r>
              <a:rPr lang="kk-KZ" altLang="ru-RU" sz="2400" b="1" dirty="0">
                <a:latin typeface="Times New Roman" panose="02020603050405020304" pitchFamily="18" charset="0"/>
                <a:cs typeface="Times New Roman" panose="02020603050405020304" pitchFamily="18" charset="0"/>
              </a:rPr>
              <a:t>І.Кіріспе</a:t>
            </a:r>
          </a:p>
          <a:p>
            <a:pPr algn="ctr" eaLnBrk="1" hangingPunct="1">
              <a:buFontTx/>
              <a:buNone/>
            </a:pPr>
            <a:r>
              <a:rPr lang="kk-KZ" altLang="ru-RU" sz="2400" b="1" dirty="0">
                <a:latin typeface="Times New Roman" panose="02020603050405020304" pitchFamily="18" charset="0"/>
                <a:cs typeface="Times New Roman" panose="02020603050405020304" pitchFamily="18" charset="0"/>
              </a:rPr>
              <a:t>ІІ.Негізгі бөлім</a:t>
            </a:r>
            <a:endParaRPr lang="en-US"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2.1. Гранулоциттер туралы жалпы түсінік</a:t>
            </a:r>
            <a:endParaRPr lang="kk-KZ"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2.2. Гранулоциттердің түрлері мен негізгі ерекшеліктері</a:t>
            </a:r>
            <a:endParaRPr lang="kk-KZ"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2.3. Патология кезіндегі гранулоциттік жасушалар</a:t>
            </a:r>
            <a:endParaRPr lang="kk-KZ" altLang="ru-RU" sz="2400" b="1" dirty="0">
              <a:latin typeface="Times New Roman" panose="02020603050405020304" pitchFamily="18" charset="0"/>
              <a:cs typeface="Times New Roman" panose="02020603050405020304" pitchFamily="18" charset="0"/>
            </a:endParaRPr>
          </a:p>
          <a:p>
            <a:pPr algn="ctr" eaLnBrk="1" hangingPunct="1">
              <a:buFontTx/>
              <a:buNone/>
            </a:pPr>
            <a:r>
              <a:rPr lang="kk-KZ" altLang="ru-RU" sz="2400" b="1" dirty="0" smtClean="0">
                <a:latin typeface="Times New Roman" panose="02020603050405020304" pitchFamily="18" charset="0"/>
                <a:cs typeface="Times New Roman" panose="02020603050405020304" pitchFamily="18" charset="0"/>
              </a:rPr>
              <a:t>ІІІ</a:t>
            </a:r>
            <a:r>
              <a:rPr lang="kk-KZ" altLang="ru-RU" sz="2400" b="1" dirty="0">
                <a:latin typeface="Times New Roman" panose="02020603050405020304" pitchFamily="18" charset="0"/>
                <a:cs typeface="Times New Roman" panose="02020603050405020304" pitchFamily="18" charset="0"/>
              </a:rPr>
              <a:t>. Қорытынды</a:t>
            </a:r>
          </a:p>
        </p:txBody>
      </p:sp>
    </p:spTree>
    <p:extLst>
      <p:ext uri="{BB962C8B-B14F-4D97-AF65-F5344CB8AC3E}">
        <p14:creationId xmlns:p14="http://schemas.microsoft.com/office/powerpoint/2010/main" val="3662353531"/>
      </p:ext>
    </p:extLst>
  </p:cSld>
  <p:clrMapOvr>
    <a:masterClrMapping/>
  </p:clrMapOvr>
  <p:transition spd="med" advTm="67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6400" y="345440"/>
            <a:ext cx="4480560" cy="400110"/>
          </a:xfrm>
          <a:prstGeom prst="rect">
            <a:avLst/>
          </a:prstGeom>
          <a:noFill/>
        </p:spPr>
        <p:txBody>
          <a:bodyPr wrap="square" rtlCol="0">
            <a:spAutoFit/>
          </a:bodyPr>
          <a:lstStyle/>
          <a:p>
            <a:r>
              <a:rPr lang="kk-KZ" sz="2000" dirty="0" smtClean="0"/>
              <a:t>Иммунокомпонентті жасушалар </a:t>
            </a:r>
            <a:endParaRPr lang="ru-RU" sz="2000" dirty="0"/>
          </a:p>
        </p:txBody>
      </p:sp>
      <p:sp>
        <p:nvSpPr>
          <p:cNvPr id="5" name="TextBox 4"/>
          <p:cNvSpPr txBox="1"/>
          <p:nvPr/>
        </p:nvSpPr>
        <p:spPr>
          <a:xfrm>
            <a:off x="1066800" y="1402080"/>
            <a:ext cx="4196080" cy="461665"/>
          </a:xfrm>
          <a:prstGeom prst="rect">
            <a:avLst/>
          </a:prstGeom>
          <a:noFill/>
        </p:spPr>
        <p:txBody>
          <a:bodyPr wrap="square" rtlCol="0">
            <a:spAutoFit/>
          </a:bodyPr>
          <a:lstStyle/>
          <a:p>
            <a:r>
              <a:rPr lang="kk-KZ" sz="2400" dirty="0" smtClean="0"/>
              <a:t>Гранулоциттер</a:t>
            </a:r>
            <a:endParaRPr lang="ru-RU" sz="2400" dirty="0"/>
          </a:p>
        </p:txBody>
      </p:sp>
      <p:sp>
        <p:nvSpPr>
          <p:cNvPr id="6" name="TextBox 5"/>
          <p:cNvSpPr txBox="1"/>
          <p:nvPr/>
        </p:nvSpPr>
        <p:spPr>
          <a:xfrm>
            <a:off x="7152640" y="1473200"/>
            <a:ext cx="4094480" cy="461665"/>
          </a:xfrm>
          <a:prstGeom prst="rect">
            <a:avLst/>
          </a:prstGeom>
          <a:noFill/>
        </p:spPr>
        <p:txBody>
          <a:bodyPr wrap="square" rtlCol="0">
            <a:spAutoFit/>
          </a:bodyPr>
          <a:lstStyle/>
          <a:p>
            <a:pPr algn="ctr"/>
            <a:r>
              <a:rPr lang="kk-KZ" sz="2400" dirty="0" smtClean="0"/>
              <a:t>Агранулоциттер</a:t>
            </a:r>
            <a:endParaRPr lang="ru-RU" sz="2400" dirty="0"/>
          </a:p>
        </p:txBody>
      </p:sp>
      <p:sp>
        <p:nvSpPr>
          <p:cNvPr id="7" name="TextBox 6"/>
          <p:cNvSpPr txBox="1"/>
          <p:nvPr/>
        </p:nvSpPr>
        <p:spPr>
          <a:xfrm>
            <a:off x="853440" y="2265680"/>
            <a:ext cx="3271520" cy="923330"/>
          </a:xfrm>
          <a:prstGeom prst="rect">
            <a:avLst/>
          </a:prstGeom>
          <a:noFill/>
        </p:spPr>
        <p:txBody>
          <a:bodyPr wrap="square" rtlCol="0">
            <a:spAutoFit/>
          </a:bodyPr>
          <a:lstStyle/>
          <a:p>
            <a:r>
              <a:rPr lang="kk-KZ" dirty="0" smtClean="0"/>
              <a:t>-нейтрофилдер</a:t>
            </a:r>
          </a:p>
          <a:p>
            <a:r>
              <a:rPr lang="kk-KZ" dirty="0" smtClean="0"/>
              <a:t>-эозинофилдер</a:t>
            </a:r>
          </a:p>
          <a:p>
            <a:r>
              <a:rPr lang="kk-KZ" dirty="0" smtClean="0"/>
              <a:t>-базофилдер</a:t>
            </a:r>
            <a:endParaRPr lang="ru-RU" dirty="0"/>
          </a:p>
        </p:txBody>
      </p:sp>
      <p:sp>
        <p:nvSpPr>
          <p:cNvPr id="8" name="TextBox 7"/>
          <p:cNvSpPr txBox="1"/>
          <p:nvPr/>
        </p:nvSpPr>
        <p:spPr>
          <a:xfrm>
            <a:off x="7233920" y="2404179"/>
            <a:ext cx="4013200" cy="646331"/>
          </a:xfrm>
          <a:prstGeom prst="rect">
            <a:avLst/>
          </a:prstGeom>
          <a:noFill/>
        </p:spPr>
        <p:txBody>
          <a:bodyPr wrap="square" rtlCol="0">
            <a:spAutoFit/>
          </a:bodyPr>
          <a:lstStyle/>
          <a:p>
            <a:r>
              <a:rPr lang="kk-KZ" dirty="0" smtClean="0"/>
              <a:t>-марофагтар </a:t>
            </a:r>
          </a:p>
          <a:p>
            <a:r>
              <a:rPr lang="kk-KZ" dirty="0" smtClean="0"/>
              <a:t>-лимфоциттер (В,Т)</a:t>
            </a:r>
            <a:endParaRPr lang="ru-RU" dirty="0"/>
          </a:p>
        </p:txBody>
      </p:sp>
      <p:cxnSp>
        <p:nvCxnSpPr>
          <p:cNvPr id="10" name="Прямая со стрелкой 9"/>
          <p:cNvCxnSpPr/>
          <p:nvPr/>
        </p:nvCxnSpPr>
        <p:spPr>
          <a:xfrm flipH="1">
            <a:off x="2926080" y="745550"/>
            <a:ext cx="3251200" cy="58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177280" y="745550"/>
            <a:ext cx="2682240" cy="65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a:srcRect t="14500"/>
          <a:stretch/>
        </p:blipFill>
        <p:spPr>
          <a:xfrm>
            <a:off x="1950721" y="3261360"/>
            <a:ext cx="7406640" cy="2606040"/>
          </a:xfrm>
          <a:prstGeom prst="rect">
            <a:avLst/>
          </a:prstGeom>
        </p:spPr>
      </p:pic>
    </p:spTree>
    <p:extLst>
      <p:ext uri="{BB962C8B-B14F-4D97-AF65-F5344CB8AC3E}">
        <p14:creationId xmlns:p14="http://schemas.microsoft.com/office/powerpoint/2010/main" val="385036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843280" y="162560"/>
            <a:ext cx="10058400" cy="654050"/>
          </a:xfrm>
        </p:spPr>
        <p:txBody>
          <a:bodyPr>
            <a:normAutofit/>
          </a:bodyPr>
          <a:lstStyle/>
          <a:p>
            <a:pPr algn="ctr"/>
            <a:r>
              <a:rPr lang="kk-KZ" sz="3200" b="1" dirty="0" smtClean="0">
                <a:solidFill>
                  <a:srgbClr val="FF0000"/>
                </a:solidFill>
                <a:latin typeface="+mn-lt"/>
              </a:rPr>
              <a:t>Гранулоциттер</a:t>
            </a:r>
            <a:endParaRPr lang="ru-RU" sz="3200" b="1" dirty="0">
              <a:solidFill>
                <a:srgbClr val="FF0000"/>
              </a:solidFill>
              <a:latin typeface="+mn-lt"/>
            </a:endParaRPr>
          </a:p>
        </p:txBody>
      </p:sp>
      <p:sp>
        <p:nvSpPr>
          <p:cNvPr id="6" name="TextBox 5"/>
          <p:cNvSpPr txBox="1"/>
          <p:nvPr/>
        </p:nvSpPr>
        <p:spPr>
          <a:xfrm>
            <a:off x="536331" y="1008187"/>
            <a:ext cx="6270869" cy="5016758"/>
          </a:xfrm>
          <a:prstGeom prst="rect">
            <a:avLst/>
          </a:prstGeom>
          <a:noFill/>
        </p:spPr>
        <p:txBody>
          <a:bodyPr wrap="square" rtlCol="0">
            <a:spAutoFit/>
          </a:bodyPr>
          <a:lstStyle/>
          <a:p>
            <a:pPr algn="just"/>
            <a:r>
              <a:rPr lang="kk-KZ" sz="2000" b="1" dirty="0" smtClean="0"/>
              <a:t>Гранулоцит</a:t>
            </a:r>
            <a:r>
              <a:rPr lang="kk-KZ" sz="2000" dirty="0" smtClean="0"/>
              <a:t>, цитоплазмада кездесетін түйіршіктердің көп мөлшерімен және химиялық құрамымен сипатталатын лейкоциттер тобының кез келгені.</a:t>
            </a:r>
          </a:p>
          <a:p>
            <a:pPr algn="just"/>
            <a:r>
              <a:rPr lang="kk-KZ" sz="2000" b="1" dirty="0" smtClean="0"/>
              <a:t>Гранулоциттер </a:t>
            </a:r>
            <a:r>
              <a:rPr lang="kk-KZ" sz="2000" dirty="0" smtClean="0"/>
              <a:t>– лейкоциттердің ең көп саны және диаметрі шамамен 12-15 микрометр, бұл оларды эритроциттерден үлкен етеді. Сондай-ақ олардың полиморфты ядросы бар және қабыну реакциясының маңызды медиаторлары болып табылады. Гранулоциттердің үш түрі бар: </a:t>
            </a:r>
            <a:r>
              <a:rPr lang="kk-KZ" sz="2000" i="1" dirty="0" smtClean="0"/>
              <a:t>нейтрофилдер</a:t>
            </a:r>
            <a:r>
              <a:rPr lang="kk-KZ" sz="2000" dirty="0" smtClean="0"/>
              <a:t>, </a:t>
            </a:r>
            <a:r>
              <a:rPr lang="kk-KZ" sz="2000" i="1" dirty="0" smtClean="0"/>
              <a:t>эозинофилдер </a:t>
            </a:r>
            <a:r>
              <a:rPr lang="kk-KZ" sz="2000" dirty="0" smtClean="0"/>
              <a:t>және </a:t>
            </a:r>
            <a:r>
              <a:rPr lang="kk-KZ" sz="2000" i="1" dirty="0" smtClean="0"/>
              <a:t>базофилдер</a:t>
            </a:r>
            <a:r>
              <a:rPr lang="kk-KZ" sz="2000" dirty="0" smtClean="0"/>
              <a:t>. Бұл түрлердің әрқайсысы күрделі бояумен өңделген кезде түйіршіктердің боялған түсімен ерекшеленеді. Бояу сипаттамаларының айырмашылығы түйіршіктердің химиялық құрамының айырмашылығын көрсетеді.</a:t>
            </a:r>
            <a:endParaRPr lang="ru-RU" sz="2000" dirty="0"/>
          </a:p>
        </p:txBody>
      </p:sp>
      <p:pic>
        <p:nvPicPr>
          <p:cNvPr id="7" name="Рисунок 6"/>
          <p:cNvPicPr>
            <a:picLocks noChangeAspect="1"/>
          </p:cNvPicPr>
          <p:nvPr/>
        </p:nvPicPr>
        <p:blipFill>
          <a:blip r:embed="rId2"/>
          <a:stretch>
            <a:fillRect/>
          </a:stretch>
        </p:blipFill>
        <p:spPr>
          <a:xfrm>
            <a:off x="6989078" y="1211386"/>
            <a:ext cx="4624388" cy="3897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445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70" y="553916"/>
            <a:ext cx="7535008" cy="5324535"/>
          </a:xfrm>
          <a:prstGeom prst="rect">
            <a:avLst/>
          </a:prstGeom>
          <a:noFill/>
        </p:spPr>
        <p:txBody>
          <a:bodyPr wrap="square" rtlCol="0">
            <a:spAutoFit/>
          </a:bodyPr>
          <a:lstStyle/>
          <a:p>
            <a:pPr marL="342900" indent="-342900" algn="just">
              <a:buFont typeface="Arial" panose="020B0604020202020204" pitchFamily="34" charset="0"/>
              <a:buChar char="•"/>
            </a:pPr>
            <a:r>
              <a:rPr lang="kk-KZ" sz="2000" dirty="0" smtClean="0"/>
              <a:t>Гранулоциттердің өмір сүру ұзақтығы небәрі бірнеше күн және сүйек кемігіндегі дің жасушаларынан үздіксіз өндіріледі. Олар қанға еніп, бірнеше сағат бойы айналады, содан кейін олар қан айналымын тастап өледі. Гранулоциттер жылжымалы және бөтен заттарға химиялық сигналдар арқылы тартылады, олардың кейбіреулері инвазияға ұшыраған микроорганизмдердің өздерімен, басқалары зақымдалған тіндермен, ал басқалары микробтардың қан плазмасының ақуыздарымен әрекеттесуі нәтижесінде пайда болады. Кейбір микроорганизмдер гранулоциттерді уландыратын токсиндер шығарады және осылайша фагоцитозды болдырмайды; басқа микробтар қорытылмайды және жұтқанда өлмейді. Нәтижесінде, гранулоциттер өздігінен шектеулі тиімділікке ие және спецификалық иммунитет механизмдерімен ( мысплы, антиденелер арқылы жүретін иммунитет) күшейтілуі керек.</a:t>
            </a:r>
            <a:endParaRPr lang="ru-RU" sz="2000" dirty="0"/>
          </a:p>
        </p:txBody>
      </p:sp>
      <p:pic>
        <p:nvPicPr>
          <p:cNvPr id="3" name="Рисунок 2"/>
          <p:cNvPicPr>
            <a:picLocks noChangeAspect="1"/>
          </p:cNvPicPr>
          <p:nvPr/>
        </p:nvPicPr>
        <p:blipFill>
          <a:blip r:embed="rId2"/>
          <a:stretch>
            <a:fillRect/>
          </a:stretch>
        </p:blipFill>
        <p:spPr>
          <a:xfrm>
            <a:off x="7960695" y="1067928"/>
            <a:ext cx="3826126" cy="3319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860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756" y="240909"/>
            <a:ext cx="10735408" cy="2862322"/>
          </a:xfrm>
          <a:prstGeom prst="rect">
            <a:avLst/>
          </a:prstGeom>
          <a:noFill/>
        </p:spPr>
        <p:txBody>
          <a:bodyPr wrap="square" rtlCol="0">
            <a:spAutoFit/>
          </a:bodyPr>
          <a:lstStyle/>
          <a:p>
            <a:pPr algn="just"/>
            <a:r>
              <a:rPr lang="kk-KZ" dirty="0" smtClean="0"/>
              <a:t>Гранулопоэз – бұл қанмен айналатын және дененің қорғаныс жүйесінің құрамына кіретін гранулоциттік жасушалардың жаңару процесі. Гранулопоэз сүйек кемігінде пайда болады. Бұл үдеріске сегменттелген нейтрофилдер, эозонофилдер және базофилдер сияқты гранулоцитті жасушалардың түзілуі мен жетулуі жатады.</a:t>
            </a:r>
          </a:p>
          <a:p>
            <a:pPr algn="just"/>
            <a:r>
              <a:rPr lang="kk-KZ" dirty="0" smtClean="0"/>
              <a:t>Қан жасушалары әр түрлі жасушалық сызықтарға бөлінетін плурппотенциалды бағаналы жасушадан пайда болады және өз кезегінде жетілген циркуляциялық жасушаларға жеткенше сәл сараланған жасуша сызықтарына айналады.</a:t>
            </a:r>
          </a:p>
          <a:p>
            <a:pPr algn="just"/>
            <a:r>
              <a:rPr lang="kk-KZ" dirty="0" smtClean="0"/>
              <a:t>Барлық қан жасушаларының түзілу процесі гемопоэз деп аталады. Гранулопоэз гемопоэздің бөлігі болып табылады. Гранулопоэз қан жасушаларының 60% құрайтын белгілі бір жасушалар тобының қалыптасуы мен жетілуін білдіреді.</a:t>
            </a:r>
            <a:endParaRPr lang="ru-RU" dirty="0"/>
          </a:p>
        </p:txBody>
      </p:sp>
      <p:pic>
        <p:nvPicPr>
          <p:cNvPr id="4" name="Рисунок 3"/>
          <p:cNvPicPr>
            <a:picLocks noChangeAspect="1"/>
          </p:cNvPicPr>
          <p:nvPr/>
        </p:nvPicPr>
        <p:blipFill>
          <a:blip r:embed="rId2"/>
          <a:stretch>
            <a:fillRect/>
          </a:stretch>
        </p:blipFill>
        <p:spPr>
          <a:xfrm>
            <a:off x="1790309" y="2975582"/>
            <a:ext cx="8906607" cy="3349136"/>
          </a:xfrm>
          <a:prstGeom prst="rect">
            <a:avLst/>
          </a:prstGeom>
        </p:spPr>
      </p:pic>
    </p:spTree>
    <p:extLst>
      <p:ext uri="{BB962C8B-B14F-4D97-AF65-F5344CB8AC3E}">
        <p14:creationId xmlns:p14="http://schemas.microsoft.com/office/powerpoint/2010/main" val="267015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29" y="296250"/>
            <a:ext cx="6392331" cy="3139321"/>
          </a:xfrm>
          <a:prstGeom prst="rect">
            <a:avLst/>
          </a:prstGeom>
          <a:noFill/>
        </p:spPr>
        <p:txBody>
          <a:bodyPr wrap="square" rtlCol="0">
            <a:spAutoFit/>
          </a:bodyPr>
          <a:lstStyle/>
          <a:p>
            <a:r>
              <a:rPr lang="kk-KZ" dirty="0" smtClean="0"/>
              <a:t>Гранулопоэз процесі кезінде жасушалар біршама өзгеріске ұшырайды, өйткені олар жетілген жасушаларға бөлінеді.</a:t>
            </a:r>
          </a:p>
          <a:p>
            <a:r>
              <a:rPr lang="kk-KZ" dirty="0" smtClean="0"/>
              <a:t>Ең маңызды өзгерістер:</a:t>
            </a:r>
          </a:p>
          <a:p>
            <a:pPr marL="285750" indent="-285750">
              <a:buFontTx/>
              <a:buChar char="-"/>
            </a:pPr>
            <a:r>
              <a:rPr lang="kk-KZ" dirty="0" smtClean="0"/>
              <a:t>Жасушалардың мөлшерінің кішіреюі</a:t>
            </a:r>
          </a:p>
          <a:p>
            <a:pPr marL="285750" indent="-285750">
              <a:buFontTx/>
              <a:buChar char="-"/>
            </a:pPr>
            <a:r>
              <a:rPr lang="kk-KZ" dirty="0" smtClean="0"/>
              <a:t>Ядроның төмендеуі – цитоплазмаға қатынасы (кіші ядро және үлкен цитоплазма)</a:t>
            </a:r>
          </a:p>
          <a:p>
            <a:pPr marL="285750" indent="-285750">
              <a:buFontTx/>
              <a:buChar char="-"/>
            </a:pPr>
            <a:r>
              <a:rPr lang="kk-KZ" dirty="0" smtClean="0"/>
              <a:t>Ядроның конденсациясы және фрагментациясы</a:t>
            </a:r>
          </a:p>
          <a:p>
            <a:pPr marL="285750" indent="-285750">
              <a:buFontTx/>
              <a:buChar char="-"/>
            </a:pPr>
            <a:r>
              <a:rPr lang="kk-KZ" dirty="0" smtClean="0"/>
              <a:t>Ядроның көрінбеуі</a:t>
            </a:r>
          </a:p>
          <a:p>
            <a:pPr marL="285750" indent="-285750">
              <a:buFontTx/>
              <a:buChar char="-"/>
            </a:pPr>
            <a:r>
              <a:rPr lang="kk-KZ" dirty="0" smtClean="0"/>
              <a:t>Цитоплазма бастапқы, содан кейін қайталама түсіршіктердің пайда болуы</a:t>
            </a:r>
            <a:endParaRPr lang="ru-RU" dirty="0"/>
          </a:p>
        </p:txBody>
      </p:sp>
      <p:sp>
        <p:nvSpPr>
          <p:cNvPr id="3" name="TextBox 2"/>
          <p:cNvSpPr txBox="1"/>
          <p:nvPr/>
        </p:nvSpPr>
        <p:spPr>
          <a:xfrm>
            <a:off x="513200" y="3435571"/>
            <a:ext cx="5987561" cy="2585323"/>
          </a:xfrm>
          <a:prstGeom prst="rect">
            <a:avLst/>
          </a:prstGeom>
          <a:noFill/>
        </p:spPr>
        <p:txBody>
          <a:bodyPr wrap="square" rtlCol="0">
            <a:spAutoFit/>
          </a:bodyPr>
          <a:lstStyle/>
          <a:p>
            <a:pPr algn="just"/>
            <a:r>
              <a:rPr lang="kk-KZ" dirty="0" smtClean="0"/>
              <a:t>Бастапқы түйіршіктер взурофильді, содан кейін ол тиесілі жасуша сызығына байланысты ацидофильді, нейтрофильді немесе базофильді болады. Гранулоциттік жасушалар дифференцияның әр түрлі кезеңдерінен өтеді: миелобластар, промиелбластар, миелоциттер, метамиелоциттер, доғалы (жолақты ядро) және жетілген гранулоциттер. Бұл процесс иммундық жүйенің жасушалары шығаратын ынталандырушы және тежегіш заттармен реттеледі.</a:t>
            </a:r>
            <a:endParaRPr lang="ru-RU" dirty="0"/>
          </a:p>
        </p:txBody>
      </p:sp>
      <p:pic>
        <p:nvPicPr>
          <p:cNvPr id="4" name="Рисунок 3"/>
          <p:cNvPicPr>
            <a:picLocks noChangeAspect="1"/>
          </p:cNvPicPr>
          <p:nvPr/>
        </p:nvPicPr>
        <p:blipFill rotWithShape="1">
          <a:blip r:embed="rId2"/>
          <a:srcRect l="10692" t="20458" r="6831" b="7876"/>
          <a:stretch/>
        </p:blipFill>
        <p:spPr>
          <a:xfrm>
            <a:off x="6921660" y="624475"/>
            <a:ext cx="4872943" cy="4537834"/>
          </a:xfrm>
          <a:prstGeom prst="rect">
            <a:avLst/>
          </a:prstGeom>
        </p:spPr>
      </p:pic>
    </p:spTree>
    <p:extLst>
      <p:ext uri="{BB962C8B-B14F-4D97-AF65-F5344CB8AC3E}">
        <p14:creationId xmlns:p14="http://schemas.microsoft.com/office/powerpoint/2010/main" val="388946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034889929"/>
              </p:ext>
            </p:extLst>
          </p:nvPr>
        </p:nvGraphicFramePr>
        <p:xfrm>
          <a:off x="1696720" y="1828799"/>
          <a:ext cx="8128000" cy="409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302977" y="571918"/>
            <a:ext cx="7745263" cy="830997"/>
          </a:xfrm>
          <a:prstGeom prst="rect">
            <a:avLst/>
          </a:prstGeom>
          <a:noFill/>
        </p:spPr>
        <p:txBody>
          <a:bodyPr wrap="square" rtlCol="0">
            <a:spAutoFit/>
          </a:bodyPr>
          <a:lstStyle/>
          <a:p>
            <a:r>
              <a:rPr lang="kk-KZ" sz="4800" dirty="0" smtClean="0">
                <a:latin typeface="+mj-lt"/>
              </a:rPr>
              <a:t>Жетілген гранулоциттер</a:t>
            </a:r>
            <a:endParaRPr lang="ru-RU" sz="4800" dirty="0">
              <a:latin typeface="+mj-lt"/>
            </a:endParaRPr>
          </a:p>
        </p:txBody>
      </p:sp>
    </p:spTree>
    <p:extLst>
      <p:ext uri="{BB962C8B-B14F-4D97-AF65-F5344CB8AC3E}">
        <p14:creationId xmlns:p14="http://schemas.microsoft.com/office/powerpoint/2010/main" val="310647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240" y="802640"/>
            <a:ext cx="10535920" cy="4247317"/>
          </a:xfrm>
          <a:prstGeom prst="rect">
            <a:avLst/>
          </a:prstGeom>
          <a:noFill/>
        </p:spPr>
        <p:txBody>
          <a:bodyPr wrap="square" rtlCol="0">
            <a:spAutoFit/>
          </a:bodyPr>
          <a:lstStyle/>
          <a:p>
            <a:pPr marL="285750" indent="-285750" algn="just">
              <a:buFont typeface="Arial" panose="020B0604020202020204" pitchFamily="34" charset="0"/>
              <a:buChar char="•"/>
            </a:pPr>
            <a:r>
              <a:rPr lang="kk-KZ" b="1" i="1" dirty="0" smtClean="0"/>
              <a:t>Сегменттелген нейтрофилдер </a:t>
            </a:r>
            <a:r>
              <a:rPr lang="kk-KZ" dirty="0"/>
              <a:t>–  9 мен 12 мкм аралығында болады. Бұл қандағы ең көп кездесетін грнулоциттік жасуша, және әдетте қан айналымында 60-тан 70% -ға дейін жетеді. Оның цитоплазмасы ацидофильді және құрамында нейтрофильді түйіршіктердің мөлшері көп</a:t>
            </a:r>
            <a:r>
              <a:rPr lang="kk-KZ" dirty="0" smtClean="0"/>
              <a:t>.</a:t>
            </a:r>
          </a:p>
          <a:p>
            <a:pPr marL="285750" indent="-285750" algn="just">
              <a:buFont typeface="Arial" panose="020B0604020202020204" pitchFamily="34" charset="0"/>
              <a:buChar char="•"/>
            </a:pPr>
            <a:endParaRPr lang="kk-KZ" dirty="0" smtClean="0"/>
          </a:p>
          <a:p>
            <a:pPr marL="285750" indent="-285750" algn="just">
              <a:buFont typeface="Arial" panose="020B0604020202020204" pitchFamily="34" charset="0"/>
              <a:buChar char="•"/>
            </a:pPr>
            <a:r>
              <a:rPr lang="ru-RU" b="1" i="1" dirty="0" err="1"/>
              <a:t>Сегменттелген</a:t>
            </a:r>
            <a:r>
              <a:rPr lang="ru-RU" b="1" i="1" dirty="0"/>
              <a:t> </a:t>
            </a:r>
            <a:r>
              <a:rPr lang="ru-RU" b="1" i="1" dirty="0" err="1"/>
              <a:t>базофилдер</a:t>
            </a:r>
            <a:r>
              <a:rPr lang="ru-RU" dirty="0"/>
              <a:t>. </a:t>
            </a:r>
            <a:r>
              <a:rPr lang="ru-RU" dirty="0" err="1" smtClean="0"/>
              <a:t>Бұл</a:t>
            </a:r>
            <a:r>
              <a:rPr lang="ru-RU" dirty="0" smtClean="0"/>
              <a:t> </a:t>
            </a:r>
            <a:r>
              <a:rPr lang="ru-RU" dirty="0" err="1"/>
              <a:t>жасушалар</a:t>
            </a:r>
            <a:r>
              <a:rPr lang="ru-RU" dirty="0"/>
              <a:t> </a:t>
            </a:r>
            <a:r>
              <a:rPr lang="ru-RU" dirty="0" err="1"/>
              <a:t>ең</a:t>
            </a:r>
            <a:r>
              <a:rPr lang="ru-RU" dirty="0"/>
              <a:t> аз </a:t>
            </a:r>
            <a:r>
              <a:rPr lang="ru-RU" dirty="0" err="1"/>
              <a:t>сандарға</a:t>
            </a:r>
            <a:r>
              <a:rPr lang="ru-RU" dirty="0"/>
              <a:t> </a:t>
            </a:r>
            <a:r>
              <a:rPr lang="ru-RU" dirty="0" err="1"/>
              <a:t>ие</a:t>
            </a:r>
            <a:r>
              <a:rPr lang="ru-RU" dirty="0"/>
              <a:t>; </a:t>
            </a:r>
            <a:r>
              <a:rPr lang="ru-RU" dirty="0" err="1"/>
              <a:t>қандағы</a:t>
            </a:r>
            <a:r>
              <a:rPr lang="ru-RU" dirty="0"/>
              <a:t> </a:t>
            </a:r>
            <a:r>
              <a:rPr lang="ru-RU" dirty="0" err="1"/>
              <a:t>көрсеткіш</a:t>
            </a:r>
            <a:r>
              <a:rPr lang="ru-RU" dirty="0"/>
              <a:t> 0-ден 1%-</a:t>
            </a:r>
            <a:r>
              <a:rPr lang="ru-RU" dirty="0" err="1"/>
              <a:t>ке</a:t>
            </a:r>
            <a:r>
              <a:rPr lang="ru-RU" dirty="0"/>
              <a:t> </a:t>
            </a:r>
            <a:r>
              <a:rPr lang="ru-RU" dirty="0" err="1"/>
              <a:t>дейін</a:t>
            </a:r>
            <a:r>
              <a:rPr lang="ru-RU" dirty="0"/>
              <a:t>. </a:t>
            </a:r>
            <a:r>
              <a:rPr lang="ru-RU" dirty="0" err="1"/>
              <a:t>Олар</a:t>
            </a:r>
            <a:r>
              <a:rPr lang="ru-RU" dirty="0"/>
              <a:t> </a:t>
            </a:r>
            <a:r>
              <a:rPr lang="ru-RU" dirty="0" err="1"/>
              <a:t>полиморфты</a:t>
            </a:r>
            <a:r>
              <a:rPr lang="ru-RU" dirty="0"/>
              <a:t> </a:t>
            </a:r>
            <a:r>
              <a:rPr lang="ru-RU" dirty="0" err="1"/>
              <a:t>ядросымен</a:t>
            </a:r>
            <a:r>
              <a:rPr lang="ru-RU" dirty="0"/>
              <a:t> </a:t>
            </a:r>
            <a:r>
              <a:rPr lang="ru-RU" dirty="0" err="1"/>
              <a:t>және</a:t>
            </a:r>
            <a:r>
              <a:rPr lang="ru-RU" dirty="0"/>
              <a:t> </a:t>
            </a:r>
            <a:r>
              <a:rPr lang="ru-RU" dirty="0" err="1"/>
              <a:t>ядроға</a:t>
            </a:r>
            <a:r>
              <a:rPr lang="ru-RU" dirty="0"/>
              <a:t> </a:t>
            </a:r>
            <a:r>
              <a:rPr lang="ru-RU" dirty="0" err="1"/>
              <a:t>қабаттасқан</a:t>
            </a:r>
            <a:r>
              <a:rPr lang="ru-RU" dirty="0"/>
              <a:t> </a:t>
            </a:r>
            <a:r>
              <a:rPr lang="ru-RU" dirty="0" err="1"/>
              <a:t>қалың</a:t>
            </a:r>
            <a:r>
              <a:rPr lang="ru-RU" dirty="0"/>
              <a:t> </a:t>
            </a:r>
            <a:r>
              <a:rPr lang="ru-RU" dirty="0" err="1"/>
              <a:t>базофильді</a:t>
            </a:r>
            <a:r>
              <a:rPr lang="ru-RU" dirty="0"/>
              <a:t> </a:t>
            </a:r>
            <a:r>
              <a:rPr lang="ru-RU" dirty="0" err="1"/>
              <a:t>грануляцияларға</a:t>
            </a:r>
            <a:r>
              <a:rPr lang="ru-RU" dirty="0"/>
              <a:t> толы </a:t>
            </a:r>
            <a:r>
              <a:rPr lang="ru-RU" dirty="0" err="1"/>
              <a:t>цитоплазмамен</a:t>
            </a:r>
            <a:r>
              <a:rPr lang="ru-RU" dirty="0"/>
              <a:t> </a:t>
            </a:r>
            <a:r>
              <a:rPr lang="ru-RU" dirty="0" err="1"/>
              <a:t>сипатталады</a:t>
            </a:r>
            <a:r>
              <a:rPr lang="ru-RU" dirty="0"/>
              <a:t>, </a:t>
            </a:r>
            <a:r>
              <a:rPr lang="ru-RU" dirty="0" err="1"/>
              <a:t>оның</a:t>
            </a:r>
            <a:r>
              <a:rPr lang="ru-RU" dirty="0"/>
              <a:t> </a:t>
            </a:r>
            <a:r>
              <a:rPr lang="ru-RU" dirty="0" err="1"/>
              <a:t>көрінуіне</a:t>
            </a:r>
            <a:r>
              <a:rPr lang="ru-RU" dirty="0"/>
              <a:t> </a:t>
            </a:r>
            <a:r>
              <a:rPr lang="ru-RU" dirty="0" err="1"/>
              <a:t>жол</a:t>
            </a:r>
            <a:r>
              <a:rPr lang="ru-RU" dirty="0"/>
              <a:t> </a:t>
            </a:r>
            <a:r>
              <a:rPr lang="ru-RU" dirty="0" err="1"/>
              <a:t>бермейді</a:t>
            </a:r>
            <a:r>
              <a:rPr lang="ru-RU" dirty="0" smtClean="0"/>
              <a:t>.</a:t>
            </a:r>
          </a:p>
          <a:p>
            <a:pPr marL="285750" indent="-285750" algn="just">
              <a:buFont typeface="Arial" panose="020B0604020202020204" pitchFamily="34" charset="0"/>
              <a:buChar char="•"/>
            </a:pPr>
            <a:endParaRPr lang="ru-RU" dirty="0" smtClean="0"/>
          </a:p>
          <a:p>
            <a:pPr marL="285750" indent="-285750" algn="just">
              <a:buFont typeface="Arial" panose="020B0604020202020204" pitchFamily="34" charset="0"/>
              <a:buChar char="•"/>
            </a:pPr>
            <a:r>
              <a:rPr lang="ru-RU" b="1" i="1" dirty="0" err="1"/>
              <a:t>Сегменттелген</a:t>
            </a:r>
            <a:r>
              <a:rPr lang="ru-RU" b="1" i="1" dirty="0"/>
              <a:t> </a:t>
            </a:r>
            <a:r>
              <a:rPr lang="ru-RU" b="1" i="1" dirty="0" err="1"/>
              <a:t>эозинофилдер</a:t>
            </a:r>
            <a:r>
              <a:rPr lang="ru-RU" dirty="0"/>
              <a:t>. </a:t>
            </a:r>
            <a:r>
              <a:rPr lang="ru-RU" dirty="0" err="1"/>
              <a:t>Бұл</a:t>
            </a:r>
            <a:r>
              <a:rPr lang="ru-RU" dirty="0"/>
              <a:t> </a:t>
            </a:r>
            <a:r>
              <a:rPr lang="ru-RU" dirty="0" err="1"/>
              <a:t>ұяшық</a:t>
            </a:r>
            <a:r>
              <a:rPr lang="ru-RU" dirty="0"/>
              <a:t> </a:t>
            </a:r>
            <a:r>
              <a:rPr lang="ru-RU" dirty="0" err="1"/>
              <a:t>өзінің</a:t>
            </a:r>
            <a:r>
              <a:rPr lang="ru-RU" dirty="0"/>
              <a:t> </a:t>
            </a:r>
            <a:r>
              <a:rPr lang="ru-RU" dirty="0" err="1"/>
              <a:t>ерекше</a:t>
            </a:r>
            <a:r>
              <a:rPr lang="ru-RU" dirty="0"/>
              <a:t> </a:t>
            </a:r>
            <a:r>
              <a:rPr lang="ru-RU" dirty="0" err="1"/>
              <a:t>сипаттамалары</a:t>
            </a:r>
            <a:r>
              <a:rPr lang="ru-RU" dirty="0"/>
              <a:t> </a:t>
            </a:r>
            <a:r>
              <a:rPr lang="ru-RU" dirty="0" err="1"/>
              <a:t>бойынша</a:t>
            </a:r>
            <a:r>
              <a:rPr lang="ru-RU" dirty="0"/>
              <a:t> </a:t>
            </a:r>
            <a:r>
              <a:rPr lang="ru-RU" dirty="0" err="1"/>
              <a:t>оңай</a:t>
            </a:r>
            <a:r>
              <a:rPr lang="ru-RU" dirty="0"/>
              <a:t> </a:t>
            </a:r>
            <a:r>
              <a:rPr lang="ru-RU" dirty="0" err="1"/>
              <a:t>танылады</a:t>
            </a:r>
            <a:r>
              <a:rPr lang="ru-RU" dirty="0"/>
              <a:t>. </a:t>
            </a:r>
            <a:r>
              <a:rPr lang="ru-RU" dirty="0" err="1"/>
              <a:t>Ол</a:t>
            </a:r>
            <a:r>
              <a:rPr lang="ru-RU" dirty="0"/>
              <a:t> </a:t>
            </a:r>
            <a:r>
              <a:rPr lang="ru-RU" dirty="0" err="1"/>
              <a:t>екі</a:t>
            </a:r>
            <a:r>
              <a:rPr lang="ru-RU" dirty="0"/>
              <a:t> </a:t>
            </a:r>
            <a:r>
              <a:rPr lang="ru-RU" dirty="0" err="1"/>
              <a:t>айқын</a:t>
            </a:r>
            <a:r>
              <a:rPr lang="ru-RU" dirty="0"/>
              <a:t> </a:t>
            </a:r>
            <a:r>
              <a:rPr lang="ru-RU" dirty="0" err="1"/>
              <a:t>көрінетін</a:t>
            </a:r>
            <a:r>
              <a:rPr lang="ru-RU" dirty="0"/>
              <a:t> </a:t>
            </a:r>
            <a:r>
              <a:rPr lang="ru-RU" dirty="0" err="1"/>
              <a:t>ядроның</a:t>
            </a:r>
            <a:r>
              <a:rPr lang="ru-RU" dirty="0"/>
              <a:t> </a:t>
            </a:r>
            <a:r>
              <a:rPr lang="ru-RU" dirty="0" err="1"/>
              <a:t>болуымен</a:t>
            </a:r>
            <a:r>
              <a:rPr lang="ru-RU" dirty="0"/>
              <a:t> </a:t>
            </a:r>
            <a:r>
              <a:rPr lang="ru-RU" dirty="0" err="1"/>
              <a:t>және</a:t>
            </a:r>
            <a:r>
              <a:rPr lang="ru-RU" dirty="0"/>
              <a:t> </a:t>
            </a:r>
            <a:r>
              <a:rPr lang="ru-RU" dirty="0" err="1"/>
              <a:t>оның</a:t>
            </a:r>
            <a:r>
              <a:rPr lang="ru-RU" dirty="0"/>
              <a:t> </a:t>
            </a:r>
            <a:r>
              <a:rPr lang="ru-RU" dirty="0" err="1"/>
              <a:t>цитоплазмасында</a:t>
            </a:r>
            <a:r>
              <a:rPr lang="ru-RU" dirty="0"/>
              <a:t> </a:t>
            </a:r>
            <a:r>
              <a:rPr lang="ru-RU" dirty="0" err="1"/>
              <a:t>ядроны</a:t>
            </a:r>
            <a:r>
              <a:rPr lang="ru-RU" dirty="0"/>
              <a:t> </a:t>
            </a:r>
            <a:r>
              <a:rPr lang="ru-RU" dirty="0" err="1"/>
              <a:t>жаппай-ақ</a:t>
            </a:r>
            <a:r>
              <a:rPr lang="ru-RU" dirty="0"/>
              <a:t> мол </a:t>
            </a:r>
            <a:r>
              <a:rPr lang="ru-RU" dirty="0" err="1"/>
              <a:t>және</a:t>
            </a:r>
            <a:r>
              <a:rPr lang="ru-RU" dirty="0"/>
              <a:t> </a:t>
            </a:r>
            <a:r>
              <a:rPr lang="ru-RU" dirty="0" err="1"/>
              <a:t>қалың</a:t>
            </a:r>
            <a:r>
              <a:rPr lang="ru-RU" dirty="0"/>
              <a:t> </a:t>
            </a:r>
            <a:r>
              <a:rPr lang="ru-RU" dirty="0" err="1"/>
              <a:t>ацидофильді</a:t>
            </a:r>
            <a:r>
              <a:rPr lang="ru-RU" dirty="0"/>
              <a:t> </a:t>
            </a:r>
            <a:r>
              <a:rPr lang="ru-RU" dirty="0" err="1"/>
              <a:t>грнуляцияларды</a:t>
            </a:r>
            <a:r>
              <a:rPr lang="ru-RU" dirty="0"/>
              <a:t> </a:t>
            </a:r>
            <a:r>
              <a:rPr lang="ru-RU" dirty="0" err="1"/>
              <a:t>ұсынумен</a:t>
            </a:r>
            <a:r>
              <a:rPr lang="ru-RU" dirty="0"/>
              <a:t> </a:t>
            </a:r>
            <a:r>
              <a:rPr lang="ru-RU" dirty="0" err="1"/>
              <a:t>сипатталады.Сегменттелген</a:t>
            </a:r>
            <a:r>
              <a:rPr lang="ru-RU" dirty="0"/>
              <a:t> </a:t>
            </a:r>
            <a:r>
              <a:rPr lang="ru-RU" dirty="0" err="1"/>
              <a:t>эозинофилдер</a:t>
            </a:r>
            <a:r>
              <a:rPr lang="ru-RU" dirty="0"/>
              <a:t> </a:t>
            </a:r>
            <a:r>
              <a:rPr lang="ru-RU" dirty="0" err="1"/>
              <a:t>перифериялық</a:t>
            </a:r>
            <a:r>
              <a:rPr lang="ru-RU" dirty="0"/>
              <a:t> </a:t>
            </a:r>
            <a:r>
              <a:rPr lang="ru-RU" dirty="0" err="1"/>
              <a:t>қандағы</a:t>
            </a:r>
            <a:r>
              <a:rPr lang="ru-RU" dirty="0"/>
              <a:t> </a:t>
            </a:r>
            <a:r>
              <a:rPr lang="ru-RU" dirty="0" err="1"/>
              <a:t>төмен</a:t>
            </a:r>
            <a:r>
              <a:rPr lang="ru-RU" dirty="0"/>
              <a:t> </a:t>
            </a:r>
            <a:r>
              <a:rPr lang="ru-RU" dirty="0" err="1"/>
              <a:t>концентрацияда</a:t>
            </a:r>
            <a:r>
              <a:rPr lang="ru-RU" dirty="0"/>
              <a:t> </a:t>
            </a:r>
            <a:r>
              <a:rPr lang="ru-RU" dirty="0" err="1"/>
              <a:t>кездеседі</a:t>
            </a:r>
            <a:r>
              <a:rPr lang="ru-RU" dirty="0"/>
              <a:t>, </a:t>
            </a:r>
            <a:r>
              <a:rPr lang="ru-RU" dirty="0" err="1"/>
              <a:t>олардың</a:t>
            </a:r>
            <a:r>
              <a:rPr lang="ru-RU" dirty="0"/>
              <a:t> </a:t>
            </a:r>
            <a:r>
              <a:rPr lang="ru-RU" dirty="0" err="1"/>
              <a:t>қалыпты</a:t>
            </a:r>
            <a:r>
              <a:rPr lang="ru-RU" dirty="0"/>
              <a:t> </a:t>
            </a:r>
            <a:r>
              <a:rPr lang="ru-RU" dirty="0" err="1"/>
              <a:t>мәні</a:t>
            </a:r>
            <a:r>
              <a:rPr lang="ru-RU" dirty="0"/>
              <a:t> 1-ден 3%-</a:t>
            </a:r>
            <a:r>
              <a:rPr lang="ru-RU" dirty="0" err="1"/>
              <a:t>ке</a:t>
            </a:r>
            <a:r>
              <a:rPr lang="ru-RU" dirty="0"/>
              <a:t> </a:t>
            </a:r>
            <a:r>
              <a:rPr lang="ru-RU" dirty="0" err="1"/>
              <a:t>дейін</a:t>
            </a:r>
            <a:r>
              <a:rPr lang="ru-RU" dirty="0"/>
              <a:t>. </a:t>
            </a:r>
            <a:r>
              <a:rPr lang="ru-RU" dirty="0" err="1"/>
              <a:t>Бұл</a:t>
            </a:r>
            <a:r>
              <a:rPr lang="ru-RU" dirty="0"/>
              <a:t> </a:t>
            </a:r>
            <a:r>
              <a:rPr lang="ru-RU" dirty="0" err="1"/>
              <a:t>аллергиялық</a:t>
            </a:r>
            <a:r>
              <a:rPr lang="ru-RU" dirty="0"/>
              <a:t> </a:t>
            </a:r>
            <a:r>
              <a:rPr lang="ru-RU" dirty="0" err="1"/>
              <a:t>процестерде</a:t>
            </a:r>
            <a:r>
              <a:rPr lang="ru-RU" dirty="0"/>
              <a:t> </a:t>
            </a:r>
            <a:r>
              <a:rPr lang="ru-RU" dirty="0" err="1"/>
              <a:t>және</a:t>
            </a:r>
            <a:r>
              <a:rPr lang="ru-RU" dirty="0"/>
              <a:t> </a:t>
            </a:r>
            <a:r>
              <a:rPr lang="ru-RU" dirty="0" err="1"/>
              <a:t>кейбір</a:t>
            </a:r>
            <a:r>
              <a:rPr lang="ru-RU" dirty="0"/>
              <a:t> </a:t>
            </a:r>
            <a:r>
              <a:rPr lang="ru-RU" dirty="0" err="1"/>
              <a:t>паразитоздарда</a:t>
            </a:r>
            <a:r>
              <a:rPr lang="ru-RU" dirty="0"/>
              <a:t> </a:t>
            </a:r>
            <a:r>
              <a:rPr lang="ru-RU" dirty="0" err="1"/>
              <a:t>жоғарылайды</a:t>
            </a:r>
            <a:r>
              <a:rPr lang="ru-RU" dirty="0"/>
              <a:t>.</a:t>
            </a:r>
          </a:p>
        </p:txBody>
      </p:sp>
    </p:spTree>
    <p:extLst>
      <p:ext uri="{BB962C8B-B14F-4D97-AF65-F5344CB8AC3E}">
        <p14:creationId xmlns:p14="http://schemas.microsoft.com/office/powerpoint/2010/main" val="19873401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2">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Тема2" id="{1F3B164B-E97D-45BC-AD8F-68315D12E883}" vid="{4DE81A75-BF2E-4D09-8EAF-5A26A63354B7}"/>
    </a:ext>
  </a:extLst>
</a:theme>
</file>

<file path=docProps/app.xml><?xml version="1.0" encoding="utf-8"?>
<Properties xmlns="http://schemas.openxmlformats.org/officeDocument/2006/extended-properties" xmlns:vt="http://schemas.openxmlformats.org/officeDocument/2006/docPropsVTypes">
  <Template>Тема2</Template>
  <TotalTime>690</TotalTime>
  <Words>2018</Words>
  <Application>Microsoft Office PowerPoint</Application>
  <PresentationFormat>Широкоэкранный</PresentationFormat>
  <Paragraphs>123</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Georgia</vt:lpstr>
      <vt:lpstr>Times New Roman</vt:lpstr>
      <vt:lpstr>Wingdings</vt:lpstr>
      <vt:lpstr>Wingdings 2</vt:lpstr>
      <vt:lpstr>Тема2</vt:lpstr>
      <vt:lpstr>Презентация PowerPoint</vt:lpstr>
      <vt:lpstr>    Жоспар:</vt:lpstr>
      <vt:lpstr>Презентация PowerPoint</vt:lpstr>
      <vt:lpstr>Гранулоциттер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Аружан</dc:creator>
  <cp:lastModifiedBy>Атанбаева Гулшат</cp:lastModifiedBy>
  <cp:revision>20</cp:revision>
  <dcterms:created xsi:type="dcterms:W3CDTF">2024-01-09T16:02:22Z</dcterms:created>
  <dcterms:modified xsi:type="dcterms:W3CDTF">2024-02-21T06:54:58Z</dcterms:modified>
</cp:coreProperties>
</file>